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0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BD6C324-E176-4B9D-BD6C-0CD3C0E73AD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8361808-26FD-4325-83B4-0E27D48360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biblioclub.ru/index.php?page=book&amp;id=25609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biblioclub.ru/index.php?page=book&amp;id=27537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old.book.ru/book/94284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old.book.ru/book/93804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biblioclub.ru/index.php?page=book&amp;id=4373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iblioclub.ru/index.php?page=book&amp;id=57766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biblioclub.ru/index.php?page=book&amp;id=57769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biblioclub.ru/index.php?page=book&amp;id=61500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biblioclub.ru/index.php?page=book&amp;id=5760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Виртуальная книжная выставка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44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024744" cy="1575048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5"/>
                </a:solidFill>
              </a:rPr>
              <a:t>Чуприна, Е. В. Здоровый образ жизни как один из аспектов безопасности жизнедеятельности : учебное пособие / Е. В. Чуприна, М. Н. Закирова ; Самарский государственный архитектурно-строительный университет. – Самара : Самарский государственный архитектурно-строительный университет, 2013. – 216 с. : ил. – Режим доступа: по подписке. – URL: </a:t>
            </a:r>
            <a:r>
              <a:rPr lang="ru-RU" sz="1400" dirty="0">
                <a:solidFill>
                  <a:schemeClr val="accent5"/>
                </a:solidFill>
                <a:hlinkClick r:id="rId2"/>
              </a:rPr>
              <a:t>https://biblioclub.ru/index.php?page=book&amp;id=256099</a:t>
            </a:r>
            <a:r>
              <a:rPr lang="ru-RU" sz="1400" dirty="0">
                <a:solidFill>
                  <a:schemeClr val="accent5"/>
                </a:solidFill>
              </a:rPr>
              <a:t> </a:t>
            </a:r>
            <a:r>
              <a:rPr lang="ru-RU" sz="1400" dirty="0" smtClean="0">
                <a:solidFill>
                  <a:schemeClr val="accent5"/>
                </a:solidFill>
              </a:rPr>
              <a:t>. </a:t>
            </a:r>
            <a:r>
              <a:rPr lang="ru-RU" sz="1400" dirty="0">
                <a:solidFill>
                  <a:schemeClr val="accent5"/>
                </a:solidFill>
              </a:rPr>
              <a:t>– Текст : электронный.</a:t>
            </a:r>
            <a:endParaRPr lang="ru-RU" sz="14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1428750" cy="2038350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256490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 книге изложены </a:t>
            </a:r>
            <a:r>
              <a:rPr lang="ru-RU" sz="1400" dirty="0"/>
              <a:t>вопросы, связанные с основными знаниями о жизни и здоровье человека. Научно обосновывается ведение здорового образа жизни. Рассматриваются проблемы жизнедеятельности человека: физическое и психическое здоровье, рациональное питание, физическая культура, туризм, сексуальная культура, закаливание, личная гигиена. Даются рекомендации по решению вышеуказанных проблем. Затрагиваются аспекты алкоголизма, курения, наркомании.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Пособие содержит информацию о влиянии загрязнения окружающей среды на здоровье человека и нормировании качества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26271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024744" cy="114300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5"/>
                </a:solidFill>
              </a:rPr>
              <a:t>Кувшинов, Ю. А. Основы медицинских знаний и здорового образа жизни : учебное пособие / Ю. А. Кувшинов ; Министерство культуры Российской Федерации, Кемеровский государственный университет культуры и искусств, Институт социально-культурных технологий, Кафедра социальной педагогики. – Кемерово : Кемеровский государственный университет культуры и искусств (</a:t>
            </a:r>
            <a:r>
              <a:rPr lang="ru-RU" sz="1400" dirty="0" err="1">
                <a:solidFill>
                  <a:schemeClr val="accent5"/>
                </a:solidFill>
              </a:rPr>
              <a:t>КемГУКИ</a:t>
            </a:r>
            <a:r>
              <a:rPr lang="ru-RU" sz="1400" dirty="0">
                <a:solidFill>
                  <a:schemeClr val="accent5"/>
                </a:solidFill>
              </a:rPr>
              <a:t>), 2013. – 183 с. – Режим доступа: по подписке. – URL: </a:t>
            </a:r>
            <a:r>
              <a:rPr lang="ru-RU" sz="1400" dirty="0">
                <a:solidFill>
                  <a:schemeClr val="accent5"/>
                </a:solidFill>
                <a:hlinkClick r:id="rId2"/>
              </a:rPr>
              <a:t>https://biblioclub.ru/index.php?page=book&amp;id=275372</a:t>
            </a:r>
            <a:r>
              <a:rPr lang="ru-RU" sz="1400" dirty="0">
                <a:solidFill>
                  <a:schemeClr val="accent5"/>
                </a:solidFill>
              </a:rPr>
              <a:t> </a:t>
            </a:r>
            <a:r>
              <a:rPr lang="ru-RU" sz="1400" dirty="0" smtClean="0">
                <a:solidFill>
                  <a:schemeClr val="accent5"/>
                </a:solidFill>
              </a:rPr>
              <a:t>). </a:t>
            </a:r>
            <a:r>
              <a:rPr lang="ru-RU" sz="1400" dirty="0">
                <a:solidFill>
                  <a:schemeClr val="accent5"/>
                </a:solidFill>
              </a:rPr>
              <a:t>– ISBN 978-5-8154-0275-1. – Текст : электронный.</a:t>
            </a:r>
            <a:endParaRPr lang="ru-RU" sz="14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6"/>
            <a:ext cx="1428750" cy="2038350"/>
          </a:xfrm>
        </p:spPr>
      </p:pic>
      <p:sp>
        <p:nvSpPr>
          <p:cNvPr id="5" name="Прямоугольник 4"/>
          <p:cNvSpPr/>
          <p:nvPr/>
        </p:nvSpPr>
        <p:spPr>
          <a:xfrm>
            <a:off x="3203848" y="278092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 книге раскрываются </a:t>
            </a:r>
            <a:r>
              <a:rPr lang="ru-RU" sz="1400" dirty="0"/>
              <a:t>основы медицинских знаний и проблемы формирования установок на здоровый образ жизни. Уделено особое внимание выработке практических умений и навыков, необходимых для безопасной и полноценной жизнедеятельности. Подробно проанализированы социально-медицинские проблемы, с которыми сталкивается социальный педагог в своей профессиональной деятельности, методы профилактики и диагностики различных заболеваний, в том числе социальных болезней. Рассмотрены основные компоненты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180207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accent5"/>
                </a:solidFill>
              </a:rPr>
              <a:t>Васильев В. Н. Здоровье и стресс : науч.-</a:t>
            </a:r>
            <a:r>
              <a:rPr lang="ru-RU" sz="1800" dirty="0" err="1">
                <a:solidFill>
                  <a:schemeClr val="accent5"/>
                </a:solidFill>
              </a:rPr>
              <a:t>попул</a:t>
            </a:r>
            <a:r>
              <a:rPr lang="ru-RU" sz="1800" dirty="0">
                <a:solidFill>
                  <a:schemeClr val="accent5"/>
                </a:solidFill>
              </a:rPr>
              <a:t>. лит. / В. Н. Васильев. - М. : Знание, 1991. - 159 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2642982" cy="3980394"/>
          </a:xfrm>
        </p:spPr>
      </p:pic>
      <p:sp>
        <p:nvSpPr>
          <p:cNvPr id="5" name="Прямоугольник 4"/>
          <p:cNvSpPr/>
          <p:nvPr/>
        </p:nvSpPr>
        <p:spPr>
          <a:xfrm>
            <a:off x="3995936" y="220486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Специалисты пришли к выводу, что несмотря на все усложняющиеся условия существования человека в современном мире, его организм обладает достаточно устойчивым механизмом адаптации. Исследования убеждают: самой эффективной защитой от стрессовых воздействий является мышечная работа. Но одного этого, разумеется, недостаточно. Необходимо разумное чередование труда и отдыха, полноценный сон, рациональное питание - словом, все то, из чего складывается понятие «здоровый образ жизни». Научно обоснованные рекомендации оптимального режима для людей с тем или иным типом нервной системы, занятых различными видами деятельности, составляют содержание книги.</a:t>
            </a:r>
          </a:p>
        </p:txBody>
      </p:sp>
    </p:spTree>
    <p:extLst>
      <p:ext uri="{BB962C8B-B14F-4D97-AF65-F5344CB8AC3E}">
        <p14:creationId xmlns:p14="http://schemas.microsoft.com/office/powerpoint/2010/main" val="152202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056784" cy="5285697"/>
          </a:xfrm>
        </p:spPr>
      </p:pic>
    </p:spTree>
    <p:extLst>
      <p:ext uri="{BB962C8B-B14F-4D97-AF65-F5344CB8AC3E}">
        <p14:creationId xmlns:p14="http://schemas.microsoft.com/office/powerpoint/2010/main" val="176795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813342" cy="5103353"/>
          </a:xfrm>
        </p:spPr>
      </p:pic>
    </p:spTree>
    <p:extLst>
      <p:ext uri="{BB962C8B-B14F-4D97-AF65-F5344CB8AC3E}">
        <p14:creationId xmlns:p14="http://schemas.microsoft.com/office/powerpoint/2010/main" val="260568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128792" cy="5339632"/>
          </a:xfrm>
        </p:spPr>
      </p:pic>
    </p:spTree>
    <p:extLst>
      <p:ext uri="{BB962C8B-B14F-4D97-AF65-F5344CB8AC3E}">
        <p14:creationId xmlns:p14="http://schemas.microsoft.com/office/powerpoint/2010/main" val="1271987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6984776" cy="5231761"/>
          </a:xfrm>
        </p:spPr>
      </p:pic>
    </p:spTree>
    <p:extLst>
      <p:ext uri="{BB962C8B-B14F-4D97-AF65-F5344CB8AC3E}">
        <p14:creationId xmlns:p14="http://schemas.microsoft.com/office/powerpoint/2010/main" val="77843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272808" cy="5447504"/>
          </a:xfrm>
        </p:spPr>
      </p:pic>
    </p:spTree>
    <p:extLst>
      <p:ext uri="{BB962C8B-B14F-4D97-AF65-F5344CB8AC3E}">
        <p14:creationId xmlns:p14="http://schemas.microsoft.com/office/powerpoint/2010/main" val="1971506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984776" cy="5231761"/>
          </a:xfrm>
        </p:spPr>
      </p:pic>
    </p:spTree>
    <p:extLst>
      <p:ext uri="{BB962C8B-B14F-4D97-AF65-F5344CB8AC3E}">
        <p14:creationId xmlns:p14="http://schemas.microsoft.com/office/powerpoint/2010/main" val="257738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БЛАГОДАРЮ </a:t>
            </a:r>
            <a:br>
              <a:rPr lang="ru-RU" sz="4800" dirty="0" smtClean="0"/>
            </a:br>
            <a:r>
              <a:rPr lang="ru-RU" sz="4800" dirty="0" smtClean="0"/>
              <a:t>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8828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Autofit/>
          </a:bodyPr>
          <a:lstStyle/>
          <a:p>
            <a:r>
              <a:rPr lang="ru-RU" sz="1600" dirty="0" err="1">
                <a:solidFill>
                  <a:schemeClr val="accent5"/>
                </a:solidFill>
              </a:rPr>
              <a:t>Виленский</a:t>
            </a:r>
            <a:r>
              <a:rPr lang="ru-RU" sz="1600" dirty="0">
                <a:solidFill>
                  <a:schemeClr val="accent5"/>
                </a:solidFill>
              </a:rPr>
              <a:t>, М.Я., Физическая культура и здоровый образ жизни студента : учебное пособие / М.Я. </a:t>
            </a:r>
            <a:r>
              <a:rPr lang="ru-RU" sz="1600" dirty="0" err="1">
                <a:solidFill>
                  <a:schemeClr val="accent5"/>
                </a:solidFill>
              </a:rPr>
              <a:t>Виленский</a:t>
            </a:r>
            <a:r>
              <a:rPr lang="ru-RU" sz="1600" dirty="0">
                <a:solidFill>
                  <a:schemeClr val="accent5"/>
                </a:solidFill>
              </a:rPr>
              <a:t>, А.Г. Горшков. — Москва : </a:t>
            </a:r>
            <a:r>
              <a:rPr lang="ru-RU" sz="1600" dirty="0" err="1">
                <a:solidFill>
                  <a:schemeClr val="accent5"/>
                </a:solidFill>
              </a:rPr>
              <a:t>КноРус</a:t>
            </a:r>
            <a:r>
              <a:rPr lang="ru-RU" sz="1600" dirty="0">
                <a:solidFill>
                  <a:schemeClr val="accent5"/>
                </a:solidFill>
              </a:rPr>
              <a:t>, 2022. — 239 с. — ISBN 978-5-406-09309-2. — </a:t>
            </a:r>
            <a:r>
              <a:rPr lang="ru-RU" sz="1600" dirty="0">
                <a:solidFill>
                  <a:schemeClr val="accent5"/>
                </a:solidFill>
                <a:hlinkClick r:id="rId2"/>
              </a:rPr>
              <a:t>URL:https://</a:t>
            </a:r>
            <a:r>
              <a:rPr lang="ru-RU" sz="1600" dirty="0" smtClean="0">
                <a:solidFill>
                  <a:schemeClr val="accent5"/>
                </a:solidFill>
                <a:hlinkClick r:id="rId2"/>
              </a:rPr>
              <a:t>old.book.ru/book/942846</a:t>
            </a:r>
            <a:r>
              <a:rPr lang="ru-RU" sz="1600" dirty="0" smtClean="0">
                <a:solidFill>
                  <a:schemeClr val="accent5"/>
                </a:solidFill>
              </a:rPr>
              <a:t> — </a:t>
            </a:r>
            <a:r>
              <a:rPr lang="ru-RU" sz="1600" dirty="0">
                <a:solidFill>
                  <a:schemeClr val="accent5"/>
                </a:solidFill>
              </a:rPr>
              <a:t>Текст : электронный.</a:t>
            </a:r>
            <a:endParaRPr lang="ru-RU" sz="16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1752600" cy="2232660"/>
          </a:xfrm>
        </p:spPr>
      </p:pic>
      <p:sp>
        <p:nvSpPr>
          <p:cNvPr id="5" name="Прямоугольник 4"/>
          <p:cNvSpPr/>
          <p:nvPr/>
        </p:nvSpPr>
        <p:spPr>
          <a:xfrm>
            <a:off x="3707904" y="227687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Здоровый образ жизни — значимый фактор профессиональной подготовки студента, позволяющий концентрировать его личностно ориентированную направленность. Знание основ и принципов здорового образа жизни поможет студентам самостоятельно и грамотно проектировать и в дальнейшем оптимально организовать свою жизнедеятельность, полнее реализовать трудовой и творческий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32543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accent5"/>
                </a:solidFill>
              </a:rPr>
              <a:t>Вайнер</a:t>
            </a:r>
            <a:r>
              <a:rPr lang="ru-RU" sz="1600" dirty="0">
                <a:solidFill>
                  <a:schemeClr val="accent5"/>
                </a:solidFill>
              </a:rPr>
              <a:t>, Э.Н., Основы медицинских знаний и здорового образа жизни : учебник / Э.Н. </a:t>
            </a:r>
            <a:r>
              <a:rPr lang="ru-RU" sz="1600" dirty="0" err="1">
                <a:solidFill>
                  <a:schemeClr val="accent5"/>
                </a:solidFill>
              </a:rPr>
              <a:t>Вайнер</a:t>
            </a:r>
            <a:r>
              <a:rPr lang="ru-RU" sz="1600" dirty="0">
                <a:solidFill>
                  <a:schemeClr val="accent5"/>
                </a:solidFill>
              </a:rPr>
              <a:t>. — Москва : </a:t>
            </a:r>
            <a:r>
              <a:rPr lang="ru-RU" sz="1600" dirty="0" err="1">
                <a:solidFill>
                  <a:schemeClr val="accent5"/>
                </a:solidFill>
              </a:rPr>
              <a:t>КноРус</a:t>
            </a:r>
            <a:r>
              <a:rPr lang="ru-RU" sz="1600" dirty="0">
                <a:solidFill>
                  <a:schemeClr val="accent5"/>
                </a:solidFill>
              </a:rPr>
              <a:t>, 2021. — 307 с. — ISBN 978-5-406-05897-8. — URL</a:t>
            </a:r>
            <a:r>
              <a:rPr lang="ru-RU" sz="1600" dirty="0" smtClean="0">
                <a:solidFill>
                  <a:schemeClr val="accent5"/>
                </a:solidFill>
              </a:rPr>
              <a:t>: </a:t>
            </a:r>
            <a:r>
              <a:rPr lang="ru-RU" sz="1600" dirty="0" smtClean="0">
                <a:solidFill>
                  <a:schemeClr val="accent5"/>
                </a:solidFill>
                <a:hlinkClick r:id="rId2"/>
              </a:rPr>
              <a:t>https</a:t>
            </a:r>
            <a:r>
              <a:rPr lang="ru-RU" sz="1600" dirty="0">
                <a:solidFill>
                  <a:schemeClr val="accent5"/>
                </a:solidFill>
                <a:hlinkClick r:id="rId2"/>
              </a:rPr>
              <a:t>://</a:t>
            </a:r>
            <a:r>
              <a:rPr lang="ru-RU" sz="1600" dirty="0" smtClean="0">
                <a:solidFill>
                  <a:schemeClr val="accent5"/>
                </a:solidFill>
                <a:hlinkClick r:id="rId2"/>
              </a:rPr>
              <a:t>old.book.ru/book/938049</a:t>
            </a:r>
            <a:r>
              <a:rPr lang="ru-RU" sz="1600" dirty="0" smtClean="0">
                <a:solidFill>
                  <a:schemeClr val="accent5"/>
                </a:solidFill>
              </a:rPr>
              <a:t>. </a:t>
            </a:r>
            <a:r>
              <a:rPr lang="ru-RU" sz="1600" dirty="0">
                <a:solidFill>
                  <a:schemeClr val="accent5"/>
                </a:solidFill>
              </a:rPr>
              <a:t>— Текст : электронный.</a:t>
            </a:r>
            <a:endParaRPr lang="ru-RU" sz="16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1752600" cy="2232660"/>
          </a:xfrm>
        </p:spPr>
      </p:pic>
      <p:sp>
        <p:nvSpPr>
          <p:cNvPr id="5" name="Прямоугольник 4"/>
          <p:cNvSpPr/>
          <p:nvPr/>
        </p:nvSpPr>
        <p:spPr>
          <a:xfrm>
            <a:off x="3491880" y="285293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Книга о здоровье и здоровом образе жизни.</a:t>
            </a:r>
          </a:p>
          <a:p>
            <a:r>
              <a:rPr lang="ru-RU" sz="1400" dirty="0" smtClean="0"/>
              <a:t>Наиболее приемлемой</a:t>
            </a:r>
          </a:p>
          <a:p>
            <a:r>
              <a:rPr lang="ru-RU" sz="1400" dirty="0" smtClean="0"/>
              <a:t>рассматривается формулировка понятия «здоровье» ВОЗ: здоровье — это состояние полного</a:t>
            </a:r>
          </a:p>
          <a:p>
            <a:r>
              <a:rPr lang="ru-RU" sz="1400" dirty="0" smtClean="0"/>
              <a:t>физического, душевного и социального благополучия, а не только отсутствие болезней и физических недостатков.</a:t>
            </a:r>
            <a:br>
              <a:rPr lang="ru-RU" sz="1400" dirty="0" smtClean="0"/>
            </a:br>
            <a:r>
              <a:rPr lang="ru-RU" sz="1400" dirty="0" smtClean="0"/>
              <a:t>Рассматриваются особенности обеспечения</a:t>
            </a:r>
          </a:p>
          <a:p>
            <a:r>
              <a:rPr lang="ru-RU" sz="1400" dirty="0" smtClean="0"/>
              <a:t>здоровья и здорового образа</a:t>
            </a:r>
          </a:p>
          <a:p>
            <a:r>
              <a:rPr lang="ru-RU" sz="1400" dirty="0" smtClean="0"/>
              <a:t>жизни современного человека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0157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err="1">
                <a:solidFill>
                  <a:schemeClr val="accent5"/>
                </a:solidFill>
              </a:rPr>
              <a:t>Чукаева</a:t>
            </a:r>
            <a:r>
              <a:rPr lang="ru-RU" sz="1600" dirty="0">
                <a:solidFill>
                  <a:schemeClr val="accent5"/>
                </a:solidFill>
              </a:rPr>
              <a:t>, И.И., Основы формирования здорового образа жизни : учебно-методическое пособие / И.И. </a:t>
            </a:r>
            <a:r>
              <a:rPr lang="ru-RU" sz="1600" dirty="0" err="1">
                <a:solidFill>
                  <a:schemeClr val="accent5"/>
                </a:solidFill>
              </a:rPr>
              <a:t>Чукаева</a:t>
            </a:r>
            <a:r>
              <a:rPr lang="ru-RU" sz="1600" dirty="0">
                <a:solidFill>
                  <a:schemeClr val="accent5"/>
                </a:solidFill>
              </a:rPr>
              <a:t>. — Москва : </a:t>
            </a:r>
            <a:r>
              <a:rPr lang="ru-RU" sz="1600" dirty="0" err="1">
                <a:solidFill>
                  <a:schemeClr val="accent5"/>
                </a:solidFill>
              </a:rPr>
              <a:t>Русайнс</a:t>
            </a:r>
            <a:r>
              <a:rPr lang="ru-RU" sz="1600" dirty="0">
                <a:solidFill>
                  <a:schemeClr val="accent5"/>
                </a:solidFill>
              </a:rPr>
              <a:t>, 2022. — 125 с. — ISBN 978-5-4365-9009-7. — URL:https://</a:t>
            </a:r>
            <a:r>
              <a:rPr lang="ru-RU" sz="1600" dirty="0" smtClean="0">
                <a:solidFill>
                  <a:schemeClr val="accent5"/>
                </a:solidFill>
              </a:rPr>
              <a:t>old.book.ru/book/942557. </a:t>
            </a:r>
            <a:r>
              <a:rPr lang="ru-RU" sz="1600" dirty="0">
                <a:solidFill>
                  <a:schemeClr val="accent5"/>
                </a:solidFill>
              </a:rPr>
              <a:t>— Текст : электронный.</a:t>
            </a:r>
            <a:endParaRPr lang="ru-RU" sz="16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1752600" cy="2232660"/>
          </a:xfrm>
        </p:spPr>
      </p:pic>
      <p:sp>
        <p:nvSpPr>
          <p:cNvPr id="5" name="Прямоугольник 4"/>
          <p:cNvSpPr/>
          <p:nvPr/>
        </p:nvSpPr>
        <p:spPr>
          <a:xfrm>
            <a:off x="3563888" y="27809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книге рассматриваются основные </a:t>
            </a:r>
            <a:r>
              <a:rPr lang="ru-RU" dirty="0"/>
              <a:t>принципы формирования здорового образа жизни населения, а также принципы первичной профилактики хронических неинфекционных заболеваний. </a:t>
            </a:r>
          </a:p>
        </p:txBody>
      </p:sp>
    </p:spTree>
    <p:extLst>
      <p:ext uri="{BB962C8B-B14F-4D97-AF65-F5344CB8AC3E}">
        <p14:creationId xmlns:p14="http://schemas.microsoft.com/office/powerpoint/2010/main" val="332273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solidFill>
                  <a:schemeClr val="accent5"/>
                </a:solidFill>
              </a:rPr>
              <a:t>Здоровый образ жизни : учебное пособие / В. А. Пискунов, М. Р. </a:t>
            </a:r>
            <a:r>
              <a:rPr lang="ru-RU" sz="1400" dirty="0" err="1">
                <a:solidFill>
                  <a:schemeClr val="accent5"/>
                </a:solidFill>
              </a:rPr>
              <a:t>Максиняева</a:t>
            </a:r>
            <a:r>
              <a:rPr lang="ru-RU" sz="1400" dirty="0">
                <a:solidFill>
                  <a:schemeClr val="accent5"/>
                </a:solidFill>
              </a:rPr>
              <a:t>, Л. П. Тупицына [и др.]. – Москва : Прометей, 2012. – 86 с. : табл. – Режим доступа: по подписке. – URL: </a:t>
            </a:r>
            <a:r>
              <a:rPr lang="ru-RU" sz="1400" dirty="0">
                <a:solidFill>
                  <a:schemeClr val="accent5"/>
                </a:solidFill>
                <a:hlinkClick r:id="rId2"/>
              </a:rPr>
              <a:t>https://biblioclub.ru/index.php?page=book&amp;id=437339</a:t>
            </a:r>
            <a:r>
              <a:rPr lang="ru-RU" sz="1400" dirty="0">
                <a:solidFill>
                  <a:schemeClr val="accent5"/>
                </a:solidFill>
              </a:rPr>
              <a:t> </a:t>
            </a:r>
            <a:r>
              <a:rPr lang="ru-RU" sz="1400" dirty="0" smtClean="0">
                <a:solidFill>
                  <a:schemeClr val="accent5"/>
                </a:solidFill>
              </a:rPr>
              <a:t>. </a:t>
            </a:r>
            <a:r>
              <a:rPr lang="ru-RU" sz="1400" dirty="0">
                <a:solidFill>
                  <a:schemeClr val="accent5"/>
                </a:solidFill>
              </a:rPr>
              <a:t>– </a:t>
            </a:r>
            <a:r>
              <a:rPr lang="ru-RU" sz="1400" dirty="0" err="1">
                <a:solidFill>
                  <a:schemeClr val="accent5"/>
                </a:solidFill>
              </a:rPr>
              <a:t>Библиогр</a:t>
            </a:r>
            <a:r>
              <a:rPr lang="ru-RU" sz="1400" dirty="0">
                <a:solidFill>
                  <a:schemeClr val="accent5"/>
                </a:solidFill>
              </a:rPr>
              <a:t>. в кн. – ISBN 978-5-7042-2355-9. – Текст : электронный.</a:t>
            </a:r>
            <a:endParaRPr lang="ru-RU" sz="14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1428750" cy="2038350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234888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 учебном пособии освещаются философские, психофизические и социально-психологические вопросы здорового образа жизни; дается системное представление о ЗОЖ в аспекте как научной дисциплины, одной из самых молодых в отечественной науке, так и в области практической деятельности. Авторским коллективом рассмотрены основополагающие вопросы жизнедеятельности человека: образ жизни, психическое и физическое здоровье, взаимоотношения с окружающими. Особое внимание уделено вопросам профилактики наркомании, токсикомании, курения и алкоголизма.</a:t>
            </a:r>
          </a:p>
        </p:txBody>
      </p:sp>
    </p:spTree>
    <p:extLst>
      <p:ext uri="{BB962C8B-B14F-4D97-AF65-F5344CB8AC3E}">
        <p14:creationId xmlns:p14="http://schemas.microsoft.com/office/powerpoint/2010/main" val="111820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 err="1">
                <a:solidFill>
                  <a:schemeClr val="accent5"/>
                </a:solidFill>
              </a:rPr>
              <a:t>Щанкин</a:t>
            </a:r>
            <a:r>
              <a:rPr lang="ru-RU" sz="1600" dirty="0">
                <a:solidFill>
                  <a:schemeClr val="accent5"/>
                </a:solidFill>
              </a:rPr>
              <a:t>, А. А. Курс лекций по основам медицинских знаний и здорового образа жизни : учебное пособие : [16+] / А. А. </a:t>
            </a:r>
            <a:r>
              <a:rPr lang="ru-RU" sz="1600" dirty="0" err="1">
                <a:solidFill>
                  <a:schemeClr val="accent5"/>
                </a:solidFill>
              </a:rPr>
              <a:t>Щанкин</a:t>
            </a:r>
            <a:r>
              <a:rPr lang="ru-RU" sz="1600" dirty="0">
                <a:solidFill>
                  <a:schemeClr val="accent5"/>
                </a:solidFill>
              </a:rPr>
              <a:t>. – 2-е изд., стер. – Москва ; Берлин : </a:t>
            </a:r>
            <a:r>
              <a:rPr lang="ru-RU" sz="1600" dirty="0" err="1">
                <a:solidFill>
                  <a:schemeClr val="accent5"/>
                </a:solidFill>
              </a:rPr>
              <a:t>Директ</a:t>
            </a:r>
            <a:r>
              <a:rPr lang="ru-RU" sz="1600" dirty="0">
                <a:solidFill>
                  <a:schemeClr val="accent5"/>
                </a:solidFill>
              </a:rPr>
              <a:t>-Медиа, 2019. – 98 с. – Режим доступа: по подписке. – URL: </a:t>
            </a:r>
            <a:r>
              <a:rPr lang="ru-RU" sz="1600" dirty="0">
                <a:solidFill>
                  <a:schemeClr val="accent5"/>
                </a:solidFill>
                <a:hlinkClick r:id="rId2"/>
              </a:rPr>
              <a:t>https://biblioclub.ru/index.php?page=book&amp;id=577666</a:t>
            </a:r>
            <a:r>
              <a:rPr lang="ru-RU" sz="1600" dirty="0">
                <a:solidFill>
                  <a:schemeClr val="accent5"/>
                </a:solidFill>
              </a:rPr>
              <a:t> </a:t>
            </a:r>
            <a:r>
              <a:rPr lang="ru-RU" sz="1600" dirty="0" smtClean="0">
                <a:solidFill>
                  <a:schemeClr val="accent5"/>
                </a:solidFill>
              </a:rPr>
              <a:t>. </a:t>
            </a:r>
            <a:r>
              <a:rPr lang="ru-RU" sz="1600" dirty="0">
                <a:solidFill>
                  <a:schemeClr val="accent5"/>
                </a:solidFill>
              </a:rPr>
              <a:t>– ISBN 978-5-4499-0140-8. – DOI 10.23681/577666. – Текст : электронный.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1428750" cy="2038350"/>
          </a:xfrm>
        </p:spPr>
      </p:pic>
      <p:sp>
        <p:nvSpPr>
          <p:cNvPr id="5" name="Прямоугольник 4"/>
          <p:cNvSpPr/>
          <p:nvPr/>
        </p:nvSpPr>
        <p:spPr>
          <a:xfrm>
            <a:off x="3635896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книге рассматриваются основные принципы и методы формирования здорового образа жизни, формирование мотивации к здоровому образу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59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err="1">
                <a:solidFill>
                  <a:schemeClr val="accent5"/>
                </a:solidFill>
              </a:rPr>
              <a:t>Щанкин</a:t>
            </a:r>
            <a:r>
              <a:rPr lang="ru-RU" sz="1400" dirty="0">
                <a:solidFill>
                  <a:schemeClr val="accent5"/>
                </a:solidFill>
              </a:rPr>
              <a:t>, А. А. Курс лекций по региональным проблемам формирования здорового образа жизни молодежи : учебное пособие : [16+] / А. А. </a:t>
            </a:r>
            <a:r>
              <a:rPr lang="ru-RU" sz="1400" dirty="0" err="1">
                <a:solidFill>
                  <a:schemeClr val="accent5"/>
                </a:solidFill>
              </a:rPr>
              <a:t>Щанкин</a:t>
            </a:r>
            <a:r>
              <a:rPr lang="ru-RU" sz="1400" dirty="0">
                <a:solidFill>
                  <a:schemeClr val="accent5"/>
                </a:solidFill>
              </a:rPr>
              <a:t>. – 2-е изд., стер. – Москва ; Берлин : </a:t>
            </a:r>
            <a:r>
              <a:rPr lang="ru-RU" sz="1400" dirty="0" err="1">
                <a:solidFill>
                  <a:schemeClr val="accent5"/>
                </a:solidFill>
              </a:rPr>
              <a:t>Директ</a:t>
            </a:r>
            <a:r>
              <a:rPr lang="ru-RU" sz="1400" dirty="0">
                <a:solidFill>
                  <a:schemeClr val="accent5"/>
                </a:solidFill>
              </a:rPr>
              <a:t>-Медиа, 2019. – 56 с. – Режим доступа: по подписке. – URL: </a:t>
            </a:r>
            <a:r>
              <a:rPr lang="ru-RU" sz="1400" dirty="0">
                <a:solidFill>
                  <a:schemeClr val="accent5"/>
                </a:solidFill>
                <a:hlinkClick r:id="rId2"/>
              </a:rPr>
              <a:t>https://</a:t>
            </a:r>
            <a:r>
              <a:rPr lang="ru-RU" sz="1400" dirty="0" smtClean="0">
                <a:solidFill>
                  <a:schemeClr val="accent5"/>
                </a:solidFill>
                <a:hlinkClick r:id="rId2"/>
              </a:rPr>
              <a:t>biblioclub.ru/index.php?page=book&amp;id=577691</a:t>
            </a:r>
            <a:r>
              <a:rPr lang="ru-RU" sz="1400" dirty="0" smtClean="0">
                <a:solidFill>
                  <a:schemeClr val="accent5"/>
                </a:solidFill>
              </a:rPr>
              <a:t>. </a:t>
            </a:r>
            <a:r>
              <a:rPr lang="ru-RU" sz="1400" dirty="0">
                <a:solidFill>
                  <a:schemeClr val="accent5"/>
                </a:solidFill>
              </a:rPr>
              <a:t>– </a:t>
            </a:r>
            <a:r>
              <a:rPr lang="ru-RU" sz="1400" dirty="0" err="1">
                <a:solidFill>
                  <a:schemeClr val="accent5"/>
                </a:solidFill>
              </a:rPr>
              <a:t>Библиогр</a:t>
            </a:r>
            <a:r>
              <a:rPr lang="ru-RU" sz="1400" dirty="0">
                <a:solidFill>
                  <a:schemeClr val="accent5"/>
                </a:solidFill>
              </a:rPr>
              <a:t>. в кн. – ISBN 978-5-4499-0143-9. – DOI 10.23681/577691. – Текст : электронный.</a:t>
            </a:r>
            <a:endParaRPr lang="ru-RU" sz="14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1428750" cy="2038350"/>
          </a:xfrm>
        </p:spPr>
      </p:pic>
      <p:sp>
        <p:nvSpPr>
          <p:cNvPr id="5" name="Прямоугольник 4"/>
          <p:cNvSpPr/>
          <p:nvPr/>
        </p:nvSpPr>
        <p:spPr>
          <a:xfrm>
            <a:off x="3563888" y="32849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Рассматривается понятие здорового образа жизни молодежи, принципы формирования </a:t>
            </a:r>
            <a:r>
              <a:rPr lang="ru-RU" dirty="0"/>
              <a:t>здорового образа жизни </a:t>
            </a:r>
            <a:r>
              <a:rPr lang="ru-RU" dirty="0" smtClean="0"/>
              <a:t>молодежи, экологические аспекты образа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09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7024744" cy="114300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5"/>
                </a:solidFill>
              </a:rPr>
              <a:t>Макаров, А. В. Здоровый образ жизни как идеология современной молодёжи: профилактическая работа в условиях образовательной организации : учебное пособие : [16+] / А. В. Макаров ; отв. ред. А. Е. Фатеев ; Таганрогский государственный педагогический институт имени А. П. Чехова. – Таганрог : Таганрогский государственный педагогический институт имени А. П. Чехова, 2013. – 127 с. : ил. – Режим доступа: по подписке. – URL: </a:t>
            </a:r>
            <a:r>
              <a:rPr lang="ru-RU" sz="1400" dirty="0">
                <a:solidFill>
                  <a:schemeClr val="accent5"/>
                </a:solidFill>
                <a:hlinkClick r:id="rId2"/>
              </a:rPr>
              <a:t>https://biblioclub.ru/index.php?page=book&amp;id=615005</a:t>
            </a:r>
            <a:r>
              <a:rPr lang="ru-RU" sz="1400" dirty="0">
                <a:solidFill>
                  <a:schemeClr val="accent5"/>
                </a:solidFill>
              </a:rPr>
              <a:t> </a:t>
            </a:r>
            <a:r>
              <a:rPr lang="ru-RU" sz="1400" dirty="0" smtClean="0">
                <a:solidFill>
                  <a:schemeClr val="accent5"/>
                </a:solidFill>
              </a:rPr>
              <a:t>. </a:t>
            </a:r>
            <a:r>
              <a:rPr lang="ru-RU" sz="1400" dirty="0">
                <a:solidFill>
                  <a:schemeClr val="accent5"/>
                </a:solidFill>
              </a:rPr>
              <a:t>– Текст : электронный.</a:t>
            </a:r>
            <a:endParaRPr lang="ru-RU" sz="14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1428750" cy="2038350"/>
          </a:xfrm>
        </p:spPr>
      </p:pic>
      <p:sp>
        <p:nvSpPr>
          <p:cNvPr id="5" name="Прямоугольник 4"/>
          <p:cNvSpPr/>
          <p:nvPr/>
        </p:nvSpPr>
        <p:spPr>
          <a:xfrm>
            <a:off x="3347864" y="28529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Рассматривается </a:t>
            </a:r>
            <a:r>
              <a:rPr lang="ru-RU" dirty="0"/>
              <a:t>проблема здорового образа жизни как идеологии современной молодежи, освещаются основные формы работы по пропаганде здорового образа жизни, а также приводятся примеры сценариев мероприятий по данной теме. </a:t>
            </a:r>
          </a:p>
        </p:txBody>
      </p:sp>
    </p:spTree>
    <p:extLst>
      <p:ext uri="{BB962C8B-B14F-4D97-AF65-F5344CB8AC3E}">
        <p14:creationId xmlns:p14="http://schemas.microsoft.com/office/powerpoint/2010/main" val="352067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err="1">
                <a:solidFill>
                  <a:schemeClr val="accent5"/>
                </a:solidFill>
              </a:rPr>
              <a:t>Рубанович</a:t>
            </a:r>
            <a:r>
              <a:rPr lang="ru-RU" sz="1400" dirty="0">
                <a:solidFill>
                  <a:schemeClr val="accent5"/>
                </a:solidFill>
              </a:rPr>
              <a:t>, В. Б. Основы медицинских знаний и здорового образа жизни : учебное пособие / В. Б. </a:t>
            </a:r>
            <a:r>
              <a:rPr lang="ru-RU" sz="1400" dirty="0" err="1">
                <a:solidFill>
                  <a:schemeClr val="accent5"/>
                </a:solidFill>
              </a:rPr>
              <a:t>Рубанович</a:t>
            </a:r>
            <a:r>
              <a:rPr lang="ru-RU" sz="1400" dirty="0">
                <a:solidFill>
                  <a:schemeClr val="accent5"/>
                </a:solidFill>
              </a:rPr>
              <a:t>, Р. И. </a:t>
            </a:r>
            <a:r>
              <a:rPr lang="ru-RU" sz="1400" dirty="0" err="1">
                <a:solidFill>
                  <a:schemeClr val="accent5"/>
                </a:solidFill>
              </a:rPr>
              <a:t>Айзман</a:t>
            </a:r>
            <a:r>
              <a:rPr lang="ru-RU" sz="1400" dirty="0">
                <a:solidFill>
                  <a:schemeClr val="accent5"/>
                </a:solidFill>
              </a:rPr>
              <a:t>, М. А. </a:t>
            </a:r>
            <a:r>
              <a:rPr lang="ru-RU" sz="1400" dirty="0" err="1">
                <a:solidFill>
                  <a:schemeClr val="accent5"/>
                </a:solidFill>
              </a:rPr>
              <a:t>Суботялов</a:t>
            </a:r>
            <a:r>
              <a:rPr lang="ru-RU" sz="1400" dirty="0">
                <a:solidFill>
                  <a:schemeClr val="accent5"/>
                </a:solidFill>
              </a:rPr>
              <a:t>. – 2-е изд., стер. – Новосибирск : Сибирское университетское издательство, 2010. – 224 с. : ил.,</a:t>
            </a:r>
            <a:r>
              <a:rPr lang="ru-RU" sz="1400" dirty="0" err="1">
                <a:solidFill>
                  <a:schemeClr val="accent5"/>
                </a:solidFill>
              </a:rPr>
              <a:t>табл</a:t>
            </a:r>
            <a:r>
              <a:rPr lang="ru-RU" sz="1400" dirty="0">
                <a:solidFill>
                  <a:schemeClr val="accent5"/>
                </a:solidFill>
              </a:rPr>
              <a:t>., схем. – (Университетская серия). – Режим доступа: по подписке. – URL: </a:t>
            </a:r>
            <a:r>
              <a:rPr lang="ru-RU" sz="1400" dirty="0">
                <a:solidFill>
                  <a:schemeClr val="accent5"/>
                </a:solidFill>
                <a:hlinkClick r:id="rId2"/>
              </a:rPr>
              <a:t>https://</a:t>
            </a:r>
            <a:r>
              <a:rPr lang="ru-RU" sz="1400" dirty="0" smtClean="0">
                <a:solidFill>
                  <a:schemeClr val="accent5"/>
                </a:solidFill>
                <a:hlinkClick r:id="rId2"/>
              </a:rPr>
              <a:t>biblioclub.ru/index.php?page=book&amp;id=57603</a:t>
            </a:r>
            <a:r>
              <a:rPr lang="ru-RU" sz="1400" dirty="0" smtClean="0">
                <a:solidFill>
                  <a:schemeClr val="accent5"/>
                </a:solidFill>
              </a:rPr>
              <a:t>.</a:t>
            </a:r>
            <a:r>
              <a:rPr lang="ru-RU" sz="1400" dirty="0">
                <a:solidFill>
                  <a:schemeClr val="accent5"/>
                </a:solidFill>
              </a:rPr>
              <a:t> </a:t>
            </a:r>
            <a:r>
              <a:rPr lang="ru-RU" sz="1400" dirty="0" smtClean="0">
                <a:solidFill>
                  <a:schemeClr val="accent5"/>
                </a:solidFill>
              </a:rPr>
              <a:t> </a:t>
            </a:r>
            <a:r>
              <a:rPr lang="ru-RU" sz="1400" dirty="0">
                <a:solidFill>
                  <a:schemeClr val="accent5"/>
                </a:solidFill>
              </a:rPr>
              <a:t>– Текст : электронный.</a:t>
            </a:r>
            <a:endParaRPr lang="ru-RU" sz="14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1428750" cy="2009775"/>
          </a:xfrm>
        </p:spPr>
      </p:pic>
      <p:sp>
        <p:nvSpPr>
          <p:cNvPr id="5" name="Прямоугольник 4"/>
          <p:cNvSpPr/>
          <p:nvPr/>
        </p:nvSpPr>
        <p:spPr>
          <a:xfrm>
            <a:off x="3203848" y="24208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Книга содержит </a:t>
            </a:r>
            <a:r>
              <a:rPr lang="ru-RU" dirty="0"/>
              <a:t>правила оказания первой помощи в различных ситуациях, основы микробиологии, иммунологии, профилактики и лечения инфекционных заболеваний, принципы формирования здоровья (гигиена, рациональный режим дня и питания, самоконтроль при физических нагрузках) и др. В книгу включены вопросы и тестовые задания для контроля знаний, словарь понятий и терминов.</a:t>
            </a:r>
          </a:p>
        </p:txBody>
      </p:sp>
    </p:spTree>
    <p:extLst>
      <p:ext uri="{BB962C8B-B14F-4D97-AF65-F5344CB8AC3E}">
        <p14:creationId xmlns:p14="http://schemas.microsoft.com/office/powerpoint/2010/main" val="3176060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</TotalTime>
  <Words>807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Здоровый образ жизни</vt:lpstr>
      <vt:lpstr>Виленский, М.Я., Физическая культура и здоровый образ жизни студента : учебное пособие / М.Я. Виленский, А.Г. Горшков. — Москва : КноРус, 2022. — 239 с. — ISBN 978-5-406-09309-2. — URL:https://old.book.ru/book/942846 — Текст : электронный.</vt:lpstr>
      <vt:lpstr>Вайнер, Э.Н., Основы медицинских знаний и здорового образа жизни : учебник / Э.Н. Вайнер. — Москва : КноРус, 2021. — 307 с. — ISBN 978-5-406-05897-8. — URL: https://old.book.ru/book/938049. — Текст : электронный.</vt:lpstr>
      <vt:lpstr>Чукаева, И.И., Основы формирования здорового образа жизни : учебно-методическое пособие / И.И. Чукаева. — Москва : Русайнс, 2022. — 125 с. — ISBN 978-5-4365-9009-7. — URL:https://old.book.ru/book/942557. — Текст : электронный.</vt:lpstr>
      <vt:lpstr>Здоровый образ жизни : учебное пособие / В. А. Пискунов, М. Р. Максиняева, Л. П. Тупицына [и др.]. – Москва : Прометей, 2012. – 86 с. : табл. – Режим доступа: по подписке. – URL: https://biblioclub.ru/index.php?page=book&amp;id=437339 . – Библиогр. в кн. – ISBN 978-5-7042-2355-9. – Текст : электронный.</vt:lpstr>
      <vt:lpstr>  Щанкин, А. А. Курс лекций по основам медицинских знаний и здорового образа жизни : учебное пособие : [16+] / А. А. Щанкин. – 2-е изд., стер. – Москва ; Берлин : Директ-Медиа, 2019. – 98 с. – Режим доступа: по подписке. – URL: https://biblioclub.ru/index.php?page=book&amp;id=577666 . – ISBN 978-5-4499-0140-8. – DOI 10.23681/577666. – Текст : электронный.</vt:lpstr>
      <vt:lpstr>Щанкин, А. А. Курс лекций по региональным проблемам формирования здорового образа жизни молодежи : учебное пособие : [16+] / А. А. Щанкин. – 2-е изд., стер. – Москва ; Берлин : Директ-Медиа, 2019. – 56 с. – Режим доступа: по подписке. – URL: https://biblioclub.ru/index.php?page=book&amp;id=577691. – Библиогр. в кн. – ISBN 978-5-4499-0143-9. – DOI 10.23681/577691. – Текст : электронный.</vt:lpstr>
      <vt:lpstr>Макаров, А. В. Здоровый образ жизни как идеология современной молодёжи: профилактическая работа в условиях образовательной организации : учебное пособие : [16+] / А. В. Макаров ; отв. ред. А. Е. Фатеев ; Таганрогский государственный педагогический институт имени А. П. Чехова. – Таганрог : Таганрогский государственный педагогический институт имени А. П. Чехова, 2013. – 127 с. : ил. – Режим доступа: по подписке. – URL: https://biblioclub.ru/index.php?page=book&amp;id=615005 . – Текст : электронный.</vt:lpstr>
      <vt:lpstr>Рубанович, В. Б. Основы медицинских знаний и здорового образа жизни : учебное пособие / В. Б. Рубанович, Р. И. Айзман, М. А. Суботялов. – 2-е изд., стер. – Новосибирск : Сибирское университетское издательство, 2010. – 224 с. : ил.,табл., схем. – (Университетская серия). – Режим доступа: по подписке. – URL: https://biblioclub.ru/index.php?page=book&amp;id=57603.  – Текст : электронный.</vt:lpstr>
      <vt:lpstr>Чуприна, Е. В. Здоровый образ жизни как один из аспектов безопасности жизнедеятельности : учебное пособие / Е. В. Чуприна, М. Н. Закирова ; Самарский государственный архитектурно-строительный университет. – Самара : Самарский государственный архитектурно-строительный университет, 2013. – 216 с. : ил. – Режим доступа: по подписке. – URL: https://biblioclub.ru/index.php?page=book&amp;id=256099 . – Текст : электронный.</vt:lpstr>
      <vt:lpstr>Кувшинов, Ю. А. Основы медицинских знаний и здорового образа жизни : учебное пособие / Ю. А. Кувшинов ; Министерство культуры Российской Федерации, Кемеровский государственный университет культуры и искусств, Институт социально-культурных технологий, Кафедра социальной педагогики. – Кемерово : Кемеровский государственный университет культуры и искусств (КемГУКИ), 2013. – 183 с. – Режим доступа: по подписке. – URL: https://biblioclub.ru/index.php?page=book&amp;id=275372 ). – ISBN 978-5-8154-0275-1. – Текст : электронный.</vt:lpstr>
      <vt:lpstr>Васильев В. Н. Здоровье и стресс : науч.-попул. лит. / В. Н. Васильев. - М. : Знание, 1991. - 159 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Ирина</dc:creator>
  <cp:lastModifiedBy>Ирина</cp:lastModifiedBy>
  <cp:revision>8</cp:revision>
  <dcterms:created xsi:type="dcterms:W3CDTF">2022-04-11T03:07:36Z</dcterms:created>
  <dcterms:modified xsi:type="dcterms:W3CDTF">2022-04-11T04:35:59Z</dcterms:modified>
</cp:coreProperties>
</file>