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258" r:id="rId3"/>
    <p:sldId id="271" r:id="rId4"/>
    <p:sldId id="272" r:id="rId5"/>
    <p:sldId id="257" r:id="rId6"/>
    <p:sldId id="266" r:id="rId7"/>
    <p:sldId id="29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59" r:id="rId22"/>
    <p:sldId id="269" r:id="rId23"/>
    <p:sldId id="270" r:id="rId24"/>
    <p:sldId id="260" r:id="rId25"/>
    <p:sldId id="291" r:id="rId26"/>
    <p:sldId id="294" r:id="rId27"/>
    <p:sldId id="295" r:id="rId28"/>
    <p:sldId id="296" r:id="rId29"/>
    <p:sldId id="297" r:id="rId30"/>
    <p:sldId id="298" r:id="rId31"/>
    <p:sldId id="300" r:id="rId32"/>
    <p:sldId id="301" r:id="rId33"/>
    <p:sldId id="303" r:id="rId34"/>
    <p:sldId id="302" r:id="rId35"/>
    <p:sldId id="265" r:id="rId36"/>
    <p:sldId id="288" r:id="rId37"/>
    <p:sldId id="30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395A96-0AE9-A948-89E0-64CACD197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A283033-C382-8EF5-1E6A-11475C9554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FBF813E-791C-A113-188C-F897B67B755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3EEE9DE-7385-8F89-80C6-798A7B88D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8595391-377F-6701-2B12-1FEDC49E28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7514137-0604-2104-49C2-774B0DA3B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B6F6189-7222-4A20-B48D-EE588941F0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F975472-9677-8084-2725-7F7BE706A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F60909B-24D3-4C49-B5D7-41A52A16BB9F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4A0903FE-60FD-E7D3-9D31-5172D91736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64FD3ED-9B76-6579-024D-7C0E02FA2E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8D33109-DE3B-AB65-98EB-432D5B289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0E57733-EEF8-4648-8B98-6D08241320D5}" type="slidenum">
              <a:rPr lang="ru-RU" altLang="ru-RU"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76FB2673-C625-391F-4EFA-63533A6514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A3E2CA2B-92EF-109C-4F7B-6DDE2FFC96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3EFADBC-B4DD-256B-BE55-48941DC4F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7ECB00C-BB4C-4401-B0A3-A0F54CACC220}" type="slidenum">
              <a:rPr lang="ru-RU" altLang="ru-RU">
                <a:latin typeface="Arial" panose="020B0604020202020204" pitchFamily="34" charset="0"/>
              </a:rPr>
              <a:pPr eaLnBrk="1" hangingPunct="1"/>
              <a:t>35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DD321922-D542-C7B6-75D6-6C0097B80D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9FCB3ABE-F725-00D9-7394-FE9E50018F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A3B1C4C5-D507-22B8-15EA-746F9A53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39E23C-27E2-B1D9-C780-2590D39E9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82B79C-9852-D8E6-728F-EE09B4AF5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0DF970-E8C1-B08A-AEDE-870564085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1D4691-C882-44E2-8151-9F7ADE4D2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6986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A2B0A2-F518-6E88-2C7D-CA057CD24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CF786A4-E10C-9900-D3D7-909442F32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1052F2-8D76-55A2-C5F3-DA414243B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BBAE3-BEAC-48B4-B4A8-EA23DFA39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29173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ACBA19-B981-EFEE-B09A-963943354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7307B7-84B2-015A-17A5-E4D310217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855C35-4099-4C29-B2C0-1CBBA9F32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26915-D459-4698-8BCE-1DB111A8C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0811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CB7674-4806-6D88-12C8-0414DA1DF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E016306-7941-21D4-561F-3E6505DC6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F4CCD2-DC29-740E-2B86-320B50F4F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B3BD-DE1B-454C-9914-5B99BA5638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83695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D8F705-8DC7-16DB-3B73-00FE5C0DA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BA1C1A-0F26-14DF-739F-93A89503D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17D69BC-F139-1E87-F059-DC8541A45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F0659-6DBA-44F4-BDC1-1A09E180D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62127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CF53A-CB1F-A08D-E582-32F73B016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646EDC7-D291-1259-FEB8-A7565AB0B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FB1E6B-6A29-FEF3-3BF4-E68684050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8093-EC91-4BFE-974E-29E6603C33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47970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B52E8-61DA-9E96-D920-926072F34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211514-E7EE-F898-0427-FE13B5D4D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6F24F-AF9A-433D-CEC2-98D8D7A6A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C0DDA-33AB-45D4-A592-ED49AC6D5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02148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F44605D-E12C-3E46-DAEB-50430B42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3702E9-5EBA-1367-154F-A8A737B1F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32F47E-7749-B27A-537F-79C1F4F29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06795-6FFF-42B8-8D35-94CB23E49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31270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6C99F1-46AD-0923-7F0D-AD65AABB1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2035C0E-3A1B-238A-156E-E570D701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5EF6D80-52DD-1627-F02E-492493EA2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94F2-8DFA-43ED-A258-9DC0AD70A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35752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A35257-BA3E-6F1F-631B-202748C92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D213A07-EF2A-7E24-AAC1-9A904B549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6E45B88-CF3F-0902-B5E0-CBEEAD9DC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63120-3685-44D1-80AF-F96AD141B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00387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B678AA-130F-FA85-F407-93044D8F3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2A79BFD-671F-6AB5-8930-41FD1F323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9C4B3FF-A553-40EE-2031-3EFB489BE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16696-2110-494D-90C7-17A5C3356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2604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DF5C9F-537B-BCA0-C31E-A8AE48FC7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1B134B-907D-57D8-9EC7-0D76F7757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35C71858-A571-8C57-17A2-CAF83A239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18E2A595-96CD-6AA8-C5C8-2EB9029EF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15CD1D-1632-8062-DAED-A4BB304030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73D3FBD-6582-6FE0-3883-13EDEA0A53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99E6F18A-F9AE-D9C6-4C24-2DE9392491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346AE6-E860-4D3A-BAAF-B1BFF0BE75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lib.ru/item/330135" TargetMode="External"/><Relationship Id="rId7" Type="http://schemas.openxmlformats.org/officeDocument/2006/relationships/hyperlink" Target="https://www.prlib.ru/" TargetMode="External"/><Relationship Id="rId2" Type="http://schemas.openxmlformats.org/officeDocument/2006/relationships/hyperlink" Target="https://www.prlib.ru/item/4169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lib.ru/item/365795" TargetMode="External"/><Relationship Id="rId5" Type="http://schemas.openxmlformats.org/officeDocument/2006/relationships/hyperlink" Target="https://www.prlib.ru/item/330137" TargetMode="External"/><Relationship Id="rId4" Type="http://schemas.openxmlformats.org/officeDocument/2006/relationships/hyperlink" Target="https://www.prlib.ru/item/33013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4538799-885C-2EE1-8820-2ADD30421C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ДЕНЬ КОНСТИТУЦИИ</a:t>
            </a:r>
            <a:br>
              <a:rPr lang="ru-RU" altLang="ru-RU"/>
            </a:br>
            <a:r>
              <a:rPr lang="ru-RU" altLang="ru-RU"/>
              <a:t>РОССИЙСКОЙ ФЕДЕРАЦИИ</a:t>
            </a:r>
          </a:p>
        </p:txBody>
      </p:sp>
      <p:pic>
        <p:nvPicPr>
          <p:cNvPr id="13315" name="Picture 4" descr="скачанные файлы">
            <a:extLst>
              <a:ext uri="{FF2B5EF4-FFF2-40B4-BE49-F238E27FC236}">
                <a16:creationId xmlns:a16="http://schemas.microsoft.com/office/drawing/2014/main" id="{908259B3-2532-58BB-4FFB-FEA82502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08263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119">
            <a:extLst>
              <a:ext uri="{FF2B5EF4-FFF2-40B4-BE49-F238E27FC236}">
                <a16:creationId xmlns:a16="http://schemas.microsoft.com/office/drawing/2014/main" id="{2EBD5A63-8312-C3DF-1916-EC7C4DA9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49672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>
            <a:extLst>
              <a:ext uri="{FF2B5EF4-FFF2-40B4-BE49-F238E27FC236}">
                <a16:creationId xmlns:a16="http://schemas.microsoft.com/office/drawing/2014/main" id="{66C2F351-B933-2E12-6018-4549BC059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021388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Дом Правительства РФ в Москве 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2CA6807-E6EA-1554-642E-567BCCED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Верховенство российского права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E7A31826-CECA-DF4C-92BC-F7845CE2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Не будут подлежать исполнению решения межгосударственных органов, принятые на основании положений международных договоров России в их истолковании, противоречащем Конституции РФ. Противоречие должно быть установлено Конституционным Судом.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AD357F2-215C-BCFD-E61C-EBCA3E1E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Новые требования к Президенту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02402783-645A-BE86-93FE-26FF20DF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Закреплено требование о постоянном проживании кандидата в Президенты на территории России не менее 25 лет, а также об отсутствии иностранного гражданства или вида на жительство в другом государстве, причем не только на момент участия в выборах, но и в прошлом.</a:t>
            </a: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B6FF526D-D198-1179-82BB-A9C6D99A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Неприкосновенность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269025CF-C1FF-E88A-82E3-E1A5F23E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/>
              <a:t>Также введена неприкосновенность для Президента России, прекратившего исполнение своих полномочий. В то же время бывший глава государства может быть лишен неприкосновенности в порядке, предусмотренном ст. 93 Конституции для отрешения действующего главы государства от должности.</a:t>
            </a:r>
          </a:p>
          <a:p>
            <a:r>
              <a:rPr lang="ru-RU" altLang="ru-RU" sz="2400"/>
              <a:t>Кроме того, после исполнения своих полномочий Президент России может стать сенатором — пожизненно.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AEEC1CE-FEDB-04B6-3CCC-326A17BF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Закрепление роли Госсовета</a:t>
            </a: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A5BCB4FE-FCF6-896A-2AD0-C6EE43C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Президент формирует Государственный совет РФ для «обеспечения согласованного взаимодействия органов государственной власти, определения основных направлений внутренней и внешней политики». Статус Госсовета будет определяться специальным федеральным законом, который уже принят ГД и подписан главой государства.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297FA326-45A2-E0F8-478B-53385F21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Проверка </a:t>
            </a:r>
            <a:br>
              <a:rPr lang="ru-RU" altLang="ru-RU" sz="3400"/>
            </a:br>
            <a:r>
              <a:rPr lang="ru-RU" altLang="ru-RU" sz="3400"/>
              <a:t>конституционности законов</a:t>
            </a:r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1A2D18A4-4716-E073-677C-D5AC5A33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/>
              <a:t>Законотворческая процедура в отношении ФКЗ и ФЗ дополняется возможностью Президента обратиться в Конституционный Суд с запросом о проверке конституционности одобренного парламентом закона до его подписания.</a:t>
            </a:r>
          </a:p>
          <a:p>
            <a:r>
              <a:rPr lang="ru-RU" altLang="ru-RU" sz="2400"/>
              <a:t>В случае подтверждения конституционности закона Президент его подписывает. Если же КС РФ не подтвердит конституционность ФКЗ или ФЗ, то глава государства возвращает закон в Государственную Думу.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42A7C890-1238-0C3F-25B1-AC636A58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Новые требования к чиновникам, депутатам и судьям</a:t>
            </a: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30307E66-02FF-A848-A7A2-54FBD917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62463"/>
          </a:xfrm>
        </p:spPr>
        <p:txBody>
          <a:bodyPr/>
          <a:lstStyle/>
          <a:p>
            <a:r>
              <a:rPr lang="ru-RU" altLang="ru-RU" sz="2200"/>
              <a:t>Вводятся повышенные требования к лицам, осуществляющим публичную власть, полномочия которых непосредственно связаны с обеспечением безопасности страны и суверенитета государства. А именно: к Председателю Правительства РФ и его заместителям, федеральным министрам, иным руководителям федеральных органов исполнительной власти, высшим должностным лицам субъекта РФ, руководителям федеральных государственных органов, членам Совета Федерации, депутатам Государственной Думы, судьям.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ECF1A6ED-E21E-FCCF-67F6-B2AFA076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Усиление роли </a:t>
            </a:r>
            <a:br>
              <a:rPr lang="ru-RU" altLang="ru-RU" sz="3400"/>
            </a:br>
            <a:r>
              <a:rPr lang="ru-RU" altLang="ru-RU" sz="3400"/>
              <a:t>Государственной Думы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049121AF-9A56-0104-3EC8-F33D55AC0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Государственной Думой будут утверждаться кандидатуры заместителей Председателя Правительства и федеральных министров (за исключением отдельных министров, руководство деятельностью которых осуществляет Президент, в частности министров «силового блока») по представлению Председателя Правительства РФ.</a:t>
            </a: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56D2591E-4F73-F59C-4828-679FC7C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/>
              <a:t>Усиление роли Совета Федерации</a:t>
            </a: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B6072F46-212A-D914-8C4F-8CFADAF5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600"/>
              <a:t>Руководители федеральных органов исполнительной власти (включая федеральных министров), ведающие вопросами обороны и безопасности, внутренних дел, юстиции, иностранных дел, предотвращения чрезвычайных ситуаций, а также прокуроры субъектов РФ будут назначаться Президентом РФ по итогам консультаций с Советом Федерации.</a:t>
            </a:r>
          </a:p>
          <a:p>
            <a:r>
              <a:rPr lang="ru-RU" altLang="ru-RU" sz="1600"/>
              <a:t>Также к ведению Совета Федерации отнесено прекращение по представлению Президента полномочий судей Конституционного Суда, Верховного Суда, судей кассационных и апелляционных судов — в случае совершения ими поступков, порочащих честь и достоинство судьи.</a:t>
            </a:r>
          </a:p>
          <a:p>
            <a:r>
              <a:rPr lang="ru-RU" altLang="ru-RU" sz="1600"/>
              <a:t>Кандидатуры для назначения на должность Председателя Счетной палаты и половины от общего числа аудиторов Счетной палаты Президент также будет вносить в Совет Федерации. Кроме того, в соответствии с поправками к ведению Совета Федерации относится заслушивание ежегодных докладов Генпрокурора РФ о состоянии законности и правопорядка в стране.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6C53C5B-D2C5-C79A-8630-49DE1257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Изменение численности судей КС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6C789A57-BCF5-2894-B556-1E4DD30DD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endParaRPr lang="ru-RU" altLang="ru-RU" sz="2400"/>
          </a:p>
          <a:p>
            <a:r>
              <a:rPr lang="ru-RU" altLang="ru-RU" sz="2400"/>
              <a:t>Количество судей Конституционного Суда сокращается с 19 до 11. По запросу Президента РФ Конституционный Суд будет проверять конституционность принятых законов как федеральных, так и региональных до их подписания.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3D5F5F48-1423-E0EF-5ADD-DCCCAA28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Защита исторической правды и будущего нашей страны</a:t>
            </a: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713C4434-8F48-C39D-1D1D-A57047C7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33900"/>
          </a:xfrm>
        </p:spPr>
        <p:txBody>
          <a:bodyPr/>
          <a:lstStyle/>
          <a:p>
            <a:r>
              <a:rPr lang="ru-RU" altLang="ru-RU" sz="2000"/>
              <a:t>«Российская Федерация чтит память защитников Отечества, обеспечивает защиту исторической правды. Умаление значения подвига народа при защите Отечества не допускается», — говорится в тексте обновленной Конституции.</a:t>
            </a:r>
          </a:p>
          <a:p>
            <a:r>
              <a:rPr lang="ru-RU" altLang="ru-RU" sz="2000"/>
              <a:t>Дети объявляются важнейшим приоритетом госполитики России. Государство создает условия, способствующие всестороннему духовному, нравственному, интеллектуальному и физическому развитию детей, воспитанию в них патриотизма, гражданственности и уважения к старшим. Также государство берет на себя заботу о сиротах.</a:t>
            </a:r>
          </a:p>
          <a:p>
            <a:r>
              <a:rPr lang="ru-RU" altLang="ru-RU" sz="2000"/>
              <a:t>Кроме того, прописывается защита семьи, материнства, отцовства, института брака.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9542B33-98B9-78D6-F3A6-58A6E4D58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Российская Конституция — фундамент демократического развития российского государства. Конституция для каждого гражданина нашей страны — Основной Закон, который он должен знать в первую очередь.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Знание и грамотное применение законов — норма цивилизованной жизни, мощный рычаг для повышения ее качества. </a:t>
            </a:r>
            <a:br>
              <a:rPr lang="ru-RU" altLang="ru-RU" sz="2600"/>
            </a:br>
            <a:br>
              <a:rPr lang="ru-RU" altLang="ru-RU" sz="2600"/>
            </a:br>
            <a:endParaRPr lang="ru-RU" altLang="ru-RU" sz="2600"/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E9ED0397-6615-D739-F094-B99491ED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Не только Москва</a:t>
            </a:r>
          </a:p>
        </p:txBody>
      </p:sp>
      <p:sp>
        <p:nvSpPr>
          <p:cNvPr id="32771" name="Содержимое 2">
            <a:extLst>
              <a:ext uri="{FF2B5EF4-FFF2-40B4-BE49-F238E27FC236}">
                <a16:creationId xmlns:a16="http://schemas.microsoft.com/office/drawing/2014/main" id="{7FFAA977-2D33-DF3B-594D-7CDE84F6D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endParaRPr lang="ru-RU" altLang="ru-RU" sz="2400"/>
          </a:p>
          <a:p>
            <a:r>
              <a:rPr lang="ru-RU" altLang="ru-RU" sz="2400"/>
              <a:t>В соответствии с поправками местом постоянного пребывания отдельных федеральных органов госвласти может быть не только столица нашей Родины Москва, но и другой город, определенный федеральным конституционным законом.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C330E9A-894F-BFAA-9C36-8582B318A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400"/>
              <a:t>ИСТОРИЯ КОНСТИТУЦИИ </a:t>
            </a:r>
            <a:br>
              <a:rPr lang="ru-RU" altLang="ru-RU" sz="3400"/>
            </a:br>
            <a:r>
              <a:rPr lang="ru-RU" altLang="ru-RU" sz="3400"/>
              <a:t>НАШЕЙ СТРАНЫ</a:t>
            </a:r>
          </a:p>
        </p:txBody>
      </p:sp>
      <p:pic>
        <p:nvPicPr>
          <p:cNvPr id="33795" name="Picture 6" descr="Конституция">
            <a:extLst>
              <a:ext uri="{FF2B5EF4-FFF2-40B4-BE49-F238E27FC236}">
                <a16:creationId xmlns:a16="http://schemas.microsoft.com/office/drawing/2014/main" id="{D46D392F-D81E-DA95-5330-6ED78559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660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>
            <a:extLst>
              <a:ext uri="{FF2B5EF4-FFF2-40B4-BE49-F238E27FC236}">
                <a16:creationId xmlns:a16="http://schemas.microsoft.com/office/drawing/2014/main" id="{CE8123F5-841E-7977-7F33-E413EAAD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844675"/>
            <a:ext cx="396081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Первая Конституция РСФСР была принята V Всероссийским съездом Советов </a:t>
            </a:r>
            <a:r>
              <a:rPr lang="ru-RU" altLang="ru-RU" b="1"/>
              <a:t>10 июля 1918 года</a:t>
            </a:r>
            <a:r>
              <a:rPr lang="ru-RU" altLang="ru-RU"/>
              <a:t>. Она состояла из 6 разделов: «Декларация прав трудящегося и эксплуатируемого народа», «Общие положения Конституции РСФСР», «Конструкция советской власти», «Активное и пассивное избирательное право», «Бюджетное право», «О гербе и флаге РСФСР». 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60B8C07B-183E-B356-BC1E-1F971AE08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После объединения республик в единое государство </a:t>
            </a:r>
            <a:r>
              <a:rPr lang="ru-RU" altLang="ru-RU" b="1"/>
              <a:t>в январе 1924</a:t>
            </a:r>
            <a:r>
              <a:rPr lang="ru-RU" altLang="ru-RU"/>
              <a:t> года Вторым съездом Советов была принята Конституция СССР, которая состояла из двух разделов: Декларации об образовании СССР и Договора об образовании СССР. 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5" descr="Картинки по запросу конституция 1924 года">
            <a:extLst>
              <a:ext uri="{FF2B5EF4-FFF2-40B4-BE49-F238E27FC236}">
                <a16:creationId xmlns:a16="http://schemas.microsoft.com/office/drawing/2014/main" id="{D9799554-C728-7E72-79FE-A6313FADE0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3" name="AutoShape 7" descr="Картинки по запросу конституция 1924 года">
            <a:extLst>
              <a:ext uri="{FF2B5EF4-FFF2-40B4-BE49-F238E27FC236}">
                <a16:creationId xmlns:a16="http://schemas.microsoft.com/office/drawing/2014/main" id="{E91B7DFF-5584-6CF4-AAE4-922B7F78D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4" name="AutoShape 9" descr="Картинки по запросу конституция 1924 года">
            <a:extLst>
              <a:ext uri="{FF2B5EF4-FFF2-40B4-BE49-F238E27FC236}">
                <a16:creationId xmlns:a16="http://schemas.microsoft.com/office/drawing/2014/main" id="{2B87E405-1513-C5AE-12E2-B4765DF81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5845" name="Picture 10" descr="konstituciy3">
            <a:extLst>
              <a:ext uri="{FF2B5EF4-FFF2-40B4-BE49-F238E27FC236}">
                <a16:creationId xmlns:a16="http://schemas.microsoft.com/office/drawing/2014/main" id="{D84BE1F4-80BB-0DEE-6A78-1D2C1AB7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85750"/>
            <a:ext cx="42751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58FB3041-5446-C9D4-98A9-897BB1DF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605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432F28B-36EF-06FA-BA63-ED5F721D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1924 года</a:t>
            </a:r>
          </a:p>
        </p:txBody>
      </p:sp>
      <p:pic>
        <p:nvPicPr>
          <p:cNvPr id="37891" name="Содержимое 3" descr="Coat_of_arms_of_the_Soviet_Union_(1923–1936).svg.png">
            <a:extLst>
              <a:ext uri="{FF2B5EF4-FFF2-40B4-BE49-F238E27FC236}">
                <a16:creationId xmlns:a16="http://schemas.microsoft.com/office/drawing/2014/main" id="{2002CE52-6606-6057-D07B-2929FF893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85938"/>
            <a:ext cx="1577975" cy="1571625"/>
          </a:xfrm>
        </p:spPr>
      </p:pic>
      <p:sp>
        <p:nvSpPr>
          <p:cNvPr id="37892" name="Прямоугольник 4">
            <a:extLst>
              <a:ext uri="{FF2B5EF4-FFF2-40B4-BE49-F238E27FC236}">
                <a16:creationId xmlns:a16="http://schemas.microsoft.com/office/drawing/2014/main" id="{25C597F2-ED01-1A2A-B445-8530541A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14500"/>
            <a:ext cx="63579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/>
              <a:t>В декабре 1922 г. I съезд Советов СССР утвердил Декларацию и Договор об образовании СССР. В Договоре об образовании СССР провозглашалось, что 4 независимые советские социалистические республики: РСФСР (Россия), УССР (Украина), БССР (Белоруссия) и ЗСФСР (Закавказье) – в целях укрепления Советской власти на добровольных и равноправных началах образуют единое союзное государство. Договор предусматривал организацию общесоюзных органов государственной власти и в общих чертах определял их компетенцию.</a:t>
            </a:r>
          </a:p>
        </p:txBody>
      </p:sp>
      <p:pic>
        <p:nvPicPr>
          <p:cNvPr id="37893" name="Содержимое 3" descr="5b70288e81630eaafd76d267308defc8.filefUKkSB">
            <a:extLst>
              <a:ext uri="{FF2B5EF4-FFF2-40B4-BE49-F238E27FC236}">
                <a16:creationId xmlns:a16="http://schemas.microsoft.com/office/drawing/2014/main" id="{547ED6FC-A4D2-4C4A-3F66-D5068D8A0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9764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Прямоугольник 6">
            <a:extLst>
              <a:ext uri="{FF2B5EF4-FFF2-40B4-BE49-F238E27FC236}">
                <a16:creationId xmlns:a16="http://schemas.microsoft.com/office/drawing/2014/main" id="{5EF2B17B-9520-86D4-2AF9-5857D2EC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786188"/>
            <a:ext cx="57150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/>
              <a:t>31 января 1924 г. II съезд Советов СССР единогласно утвердил первую Конституцию СССР и завершил конституционное оформление единого Советского государства. </a:t>
            </a:r>
            <a:br>
              <a:rPr lang="ru-RU" altLang="ru-RU" sz="1400"/>
            </a:br>
            <a:r>
              <a:rPr lang="ru-RU" altLang="ru-RU" sz="1400"/>
              <a:t>Конституция 1924 г. была всецело посвящена принципам построения первого в мире социалистического союзного многонационального государства на базе диктатуры пролетариата. Она законодательно закрепила полное правовое равенство всех народов СССР и их суверенитет. Были утверждены Государственный Флаг, Герб и столица СССР.</a:t>
            </a: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558A9685-6407-17C5-4BF4-FEC45AB0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1924 года</a:t>
            </a:r>
          </a:p>
        </p:txBody>
      </p:sp>
      <p:sp>
        <p:nvSpPr>
          <p:cNvPr id="38915" name="Содержимое 2">
            <a:extLst>
              <a:ext uri="{FF2B5EF4-FFF2-40B4-BE49-F238E27FC236}">
                <a16:creationId xmlns:a16="http://schemas.microsoft.com/office/drawing/2014/main" id="{B9BC1398-355C-0B46-776A-3CB3B599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8" y="1752600"/>
            <a:ext cx="6496050" cy="2033588"/>
          </a:xfrm>
        </p:spPr>
        <p:txBody>
          <a:bodyPr/>
          <a:lstStyle/>
          <a:p>
            <a:r>
              <a:rPr lang="ru-RU" altLang="ru-RU" sz="1600"/>
              <a:t>Конституция 1924 г. была всецело посвящена принципам построения первого в мире социалистического союзного многонационального государства на базе диктатуры пролетариата. Она законодательно закрепила полное правовое равенство всех народов СССР и их суверенитет. Были утверждены Государственный Флаг, Герб и столица СССР.</a:t>
            </a:r>
          </a:p>
          <a:p>
            <a:endParaRPr lang="ru-RU" altLang="ru-RU" sz="1600"/>
          </a:p>
          <a:p>
            <a:endParaRPr lang="ru-RU" altLang="ru-RU"/>
          </a:p>
        </p:txBody>
      </p:sp>
      <p:pic>
        <p:nvPicPr>
          <p:cNvPr id="38916" name="Содержимое 3" descr="Coat_of_arms_of_the_Soviet_Union_(1923–1936).svg.png">
            <a:extLst>
              <a:ext uri="{FF2B5EF4-FFF2-40B4-BE49-F238E27FC236}">
                <a16:creationId xmlns:a16="http://schemas.microsoft.com/office/drawing/2014/main" id="{8223224F-4DA1-9870-39F1-07B41294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157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угольник 4">
            <a:extLst>
              <a:ext uri="{FF2B5EF4-FFF2-40B4-BE49-F238E27FC236}">
                <a16:creationId xmlns:a16="http://schemas.microsoft.com/office/drawing/2014/main" id="{85CFFC64-ED06-D2B2-B41A-1287C035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786188"/>
            <a:ext cx="8286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Утверждение и изменение основных начал Конституции находились в исключительной компетенции Съезда Советов СССР. За союзной республикой сохранялось право выхода из Союза, её территория могла быть изменена только с её согласия. Устанавливалось единое союзное гражданство. В исключительное ведение Союза входили: внешние сношения и торговля; решения по вопросам войны и мира; организация и руководство вооружёнными силами; общее руководство и планирование экономики и бюджета; разработка основ законодательства (общесоюзная юстиция).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B98E4731-52EC-8DF2-F431-AB8E0147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1924 года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1934013-BD41-99C5-7A96-64DD42C2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8" y="2071688"/>
            <a:ext cx="6138862" cy="1390650"/>
          </a:xfrm>
        </p:spPr>
        <p:txBody>
          <a:bodyPr/>
          <a:lstStyle/>
          <a:p>
            <a:pPr indent="0">
              <a:buFont typeface="Wingdings" panose="05000000000000000000" pitchFamily="2" charset="2"/>
              <a:buNone/>
              <a:defRPr/>
            </a:pPr>
            <a:r>
              <a:rPr lang="ru-RU" sz="1600" dirty="0"/>
              <a:t>Высшим органом власти СССР объявлялся Съезд Советов СССР. В период между съездами высшим органом власти являлся Центральный Исполнительный Комитет СССР (ЦИК СССР).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39940" name="Содержимое 3" descr="Coat_of_arms_of_the_Soviet_Union_(1923–1936).svg.png">
            <a:extLst>
              <a:ext uri="{FF2B5EF4-FFF2-40B4-BE49-F238E27FC236}">
                <a16:creationId xmlns:a16="http://schemas.microsoft.com/office/drawing/2014/main" id="{9377A900-5BF3-C206-748D-2D9B48225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157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Прямоугольник 4">
            <a:extLst>
              <a:ext uri="{FF2B5EF4-FFF2-40B4-BE49-F238E27FC236}">
                <a16:creationId xmlns:a16="http://schemas.microsoft.com/office/drawing/2014/main" id="{41B3706D-635D-58EF-7324-D27046C7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500438"/>
            <a:ext cx="8072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Основной закон СССР 1924 г. отличался от последующих советских конституций тем, что в нём не было характеристики общественного устройства, глав о правах и обязанностях граждан, об избирательном праве, о местных органах власти и управления. Все эти вопросы определялись республиканскими конституциями. </a:t>
            </a:r>
            <a:r>
              <a:rPr lang="ru-RU" altLang="ru-RU" sz="1600" b="1"/>
              <a:t>Основное внимание Конституция СССР 1924 г. уделила факту окончательного юридического оформления образования СССР, прав Союза ССР и союзных республик, системе высших государственных органов Союза ССР и союзных республик.</a:t>
            </a: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D7856F1B-EBF7-AB16-4C09-83E52CE0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1936 года</a:t>
            </a:r>
          </a:p>
        </p:txBody>
      </p:sp>
      <p:pic>
        <p:nvPicPr>
          <p:cNvPr id="40963" name="Picture 4" descr="slide_8">
            <a:extLst>
              <a:ext uri="{FF2B5EF4-FFF2-40B4-BE49-F238E27FC236}">
                <a16:creationId xmlns:a16="http://schemas.microsoft.com/office/drawing/2014/main" id="{A095CBD2-14C8-B590-B5B8-DC97369CD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 t="6639" r="4897" b="35861"/>
          <a:stretch>
            <a:fillRect/>
          </a:stretch>
        </p:blipFill>
        <p:spPr>
          <a:xfrm>
            <a:off x="6715125" y="2000250"/>
            <a:ext cx="2233613" cy="3313113"/>
          </a:xfrm>
          <a:noFill/>
        </p:spPr>
      </p:pic>
      <p:sp>
        <p:nvSpPr>
          <p:cNvPr id="40964" name="Прямоугольник 4">
            <a:extLst>
              <a:ext uri="{FF2B5EF4-FFF2-40B4-BE49-F238E27FC236}">
                <a16:creationId xmlns:a16="http://schemas.microsoft.com/office/drawing/2014/main" id="{EC81C467-EA8E-7249-E92C-BEEB0E7F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500688"/>
            <a:ext cx="807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5 декабря 1936 г. VIII Чрезвычайный Съезд Советов принял новую Конституцию СССР.</a:t>
            </a:r>
          </a:p>
        </p:txBody>
      </p:sp>
      <p:sp>
        <p:nvSpPr>
          <p:cNvPr id="40965" name="Прямоугольник 5">
            <a:extLst>
              <a:ext uri="{FF2B5EF4-FFF2-40B4-BE49-F238E27FC236}">
                <a16:creationId xmlns:a16="http://schemas.microsoft.com/office/drawing/2014/main" id="{52C89C00-1682-E568-7053-5D64548E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643063"/>
            <a:ext cx="62150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Осенью 1935 г. Центральный исполнительный комитет СССР создал Конституционную комиссию под председательством И. В. Сталина и 12 подкомиссий для разработки нового варианта Конституции СССР, в котором должны были найти отражение представления о победе социализма в Советском Союзе.</a:t>
            </a:r>
          </a:p>
          <a:p>
            <a:pPr eaLnBrk="1" hangingPunct="1"/>
            <a:r>
              <a:rPr lang="ru-RU" altLang="ru-RU" sz="1600"/>
              <a:t>12 июня 1936 г. проект Конституции был опубликован и обсуждался в течение полугода на всех уровнях — от собраний трудящихся на предприятиях до республиканских съездов Советов. В обсуждении участвовало более половины взрослого населения страны, комиссия получила 154 тыс. предложений, поправок, дополнений. Редакционная комиссия приняла 47 поправок и дополнений к более чем 30 статьям.  </a:t>
            </a: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F1717E2E-E801-46DC-3A49-15090B7F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1936 года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:a16="http://schemas.microsoft.com/office/drawing/2014/main" id="{28801876-B12F-DF63-F81A-02C7EC7C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752600"/>
            <a:ext cx="4995863" cy="4267200"/>
          </a:xfrm>
        </p:spPr>
        <p:txBody>
          <a:bodyPr/>
          <a:lstStyle/>
          <a:p>
            <a:r>
              <a:rPr lang="ru-RU" altLang="ru-RU" sz="1600"/>
              <a:t>Конституция состояла из 13 глав и 146 статей. В документе объявлялось, что политическую основу СССР составляют Советы депутатов трудящихся, которым принадлежит вся власть в стране. Высшим органом государственной власти в СССР стал Верховный Совет СССР, избиравшийся на 4 года, а в перерывах между его сессиями — Президиум Верховного Совета СССР. Правительство страны — Совет народных комиссаров СССР — являлось высшим исполнительным органом, подотчётным Верховному Совету и его Президиуму.</a:t>
            </a:r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739D38C5-7B70-C588-C823-2B491CC7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33321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B6250606-4810-BCEE-1FBC-C6DB519C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18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/>
              <a:t>Конституция Российской Федерации была принята </a:t>
            </a:r>
            <a:r>
              <a:rPr lang="ru-RU" altLang="ru-RU" sz="1800" b="1"/>
              <a:t>12 декабря 1993 года</a:t>
            </a:r>
            <a:r>
              <a:rPr lang="ru-RU" altLang="ru-RU" sz="1800"/>
              <a:t>. В этот день состоялся всенародный референдум, на который пришли порядка 58,2 млн россиян (54,8% от всего числе избирателей). Им предлагалось проголосовать за или против проекта основного закона.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/>
              <a:t>Большинством голосов Конституция была принята, спустя две недели опубликована и официально вступила в силу. С этого момента в России был установлен новый государственный строй — </a:t>
            </a:r>
            <a:r>
              <a:rPr lang="ru-RU" altLang="ru-RU" sz="1800" b="1"/>
              <a:t>страна стала смешанной президентско-парламентской республикой с федеративным устройством</a:t>
            </a:r>
            <a:r>
              <a:rPr lang="ru-RU" altLang="ru-RU" sz="1800"/>
              <a:t>. Спустя год дату 12 декабря учредили государственным праздником — Днем Конституции.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C38B3A5C-FE58-7561-9FB7-68834643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Конституции СССР 1936 года</a:t>
            </a:r>
          </a:p>
        </p:txBody>
      </p:sp>
      <p:sp>
        <p:nvSpPr>
          <p:cNvPr id="43011" name="Содержимое 3">
            <a:extLst>
              <a:ext uri="{FF2B5EF4-FFF2-40B4-BE49-F238E27FC236}">
                <a16:creationId xmlns:a16="http://schemas.microsoft.com/office/drawing/2014/main" id="{DFD0739D-47D5-26D6-2844-E89D788D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8" y="2000250"/>
            <a:ext cx="4781550" cy="3540125"/>
          </a:xfrm>
        </p:spPr>
        <p:txBody>
          <a:bodyPr>
            <a:spAutoFit/>
          </a:bodyPr>
          <a:lstStyle/>
          <a:p>
            <a:r>
              <a:rPr lang="ru-RU" altLang="ru-RU" sz="1600"/>
              <a:t>Был введён принцип всеобщего, равного и прямого избирательного права при тайном голосовании, демократизирована система организации государственной власти, более чётко разграничена компетенция между органами власти и их исполнительно-распорядительными органами. Всем гражданам предоставлялись равные права на труд и отдых, материальное обеспечение в старости и болезни, провозглашалась свобода совести, слова, печати, собраний и митингов.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A9B5330C-41AE-1938-8749-8DAD1AE0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3457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215A0812-AEA6-B089-3217-5CD23948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Конституция СССР 1977 года</a:t>
            </a:r>
          </a:p>
        </p:txBody>
      </p:sp>
      <p:pic>
        <p:nvPicPr>
          <p:cNvPr id="44035" name="Содержимое 3" descr="bd0762ff615655c2e41a769c2d372509.fileZdHj8U">
            <a:extLst>
              <a:ext uri="{FF2B5EF4-FFF2-40B4-BE49-F238E27FC236}">
                <a16:creationId xmlns:a16="http://schemas.microsoft.com/office/drawing/2014/main" id="{99A0F5DB-0FFB-6EEE-D7C1-207473E5A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14500"/>
            <a:ext cx="3643313" cy="2498725"/>
          </a:xfrm>
        </p:spPr>
      </p:pic>
      <p:sp>
        <p:nvSpPr>
          <p:cNvPr id="44036" name="Прямоугольник 4">
            <a:extLst>
              <a:ext uri="{FF2B5EF4-FFF2-40B4-BE49-F238E27FC236}">
                <a16:creationId xmlns:a16="http://schemas.microsoft.com/office/drawing/2014/main" id="{C778C6E2-05B5-8A2D-395C-6B0B7967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071688"/>
            <a:ext cx="40719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/>
              <a:t>«Брежневская» конституция была принята Верховным советом СССР 7 октября 1977 г. взамен «Сталинской» конституции 1936 г. </a:t>
            </a:r>
          </a:p>
        </p:txBody>
      </p:sp>
      <p:sp>
        <p:nvSpPr>
          <p:cNvPr id="44037" name="Прямоугольник 5">
            <a:extLst>
              <a:ext uri="{FF2B5EF4-FFF2-40B4-BE49-F238E27FC236}">
                <a16:creationId xmlns:a16="http://schemas.microsoft.com/office/drawing/2014/main" id="{1E15D01E-C45C-1DF2-3130-E8E121A8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429125"/>
            <a:ext cx="66436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/>
              <a:t>Этот документ вошёл в историю как «конституция развитого социализма», поскольку констатировал построение в СССР «развитого социалистического общества» и создание «общенародного государства».</a:t>
            </a:r>
          </a:p>
        </p:txBody>
      </p:sp>
      <p:pic>
        <p:nvPicPr>
          <p:cNvPr id="7" name="Picture 4" descr="slide_9">
            <a:extLst>
              <a:ext uri="{FF2B5EF4-FFF2-40B4-BE49-F238E27FC236}">
                <a16:creationId xmlns:a16="http://schemas.microsoft.com/office/drawing/2014/main" id="{48DFA3D8-F3D9-F0BC-8D95-9EE9B774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9688" t="2500" r="9687" b="58750"/>
          <a:stretch>
            <a:fillRect/>
          </a:stretch>
        </p:blipFill>
        <p:spPr bwMode="auto">
          <a:xfrm>
            <a:off x="7215188" y="3357563"/>
            <a:ext cx="1571625" cy="22145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4039" name="TextBox 7">
            <a:extLst>
              <a:ext uri="{FF2B5EF4-FFF2-40B4-BE49-F238E27FC236}">
                <a16:creationId xmlns:a16="http://schemas.microsoft.com/office/drawing/2014/main" id="{81574380-08A8-074F-6839-421A38AE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72125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/>
              <a:t>     Л.И. Брежнев</a:t>
            </a: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57B9C814-1502-470A-D382-ADA7373B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Конституция СССР 1977 года</a:t>
            </a:r>
          </a:p>
        </p:txBody>
      </p:sp>
      <p:sp>
        <p:nvSpPr>
          <p:cNvPr id="45059" name="Содержимое 2">
            <a:extLst>
              <a:ext uri="{FF2B5EF4-FFF2-40B4-BE49-F238E27FC236}">
                <a16:creationId xmlns:a16="http://schemas.microsoft.com/office/drawing/2014/main" id="{B36B657F-2253-DD45-FBA4-F02E1058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3" y="2000250"/>
            <a:ext cx="5357812" cy="2286000"/>
          </a:xfrm>
        </p:spPr>
        <p:txBody>
          <a:bodyPr/>
          <a:lstStyle/>
          <a:p>
            <a:r>
              <a:rPr lang="ru-RU" altLang="ru-RU" sz="1600"/>
              <a:t>Основной закон 1977 г. представлял собой более высокий уровень конституционного законодательства. Эта конституция закрепляла за каждой союзной республикой право выхода из состава СССР, а также право законодательной инициативы в высших органах власти Союза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315E95B9-D76A-FB6F-91F6-DCEB6405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2136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Прямоугольник 4">
            <a:extLst>
              <a:ext uri="{FF2B5EF4-FFF2-40B4-BE49-F238E27FC236}">
                <a16:creationId xmlns:a16="http://schemas.microsoft.com/office/drawing/2014/main" id="{5BC947F2-2BD2-4594-9D44-F02BF826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643438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В документе были прописаны новые формы «непосредственной демократии» — всенародное обсуждение и референдум, — а также </a:t>
            </a:r>
            <a:r>
              <a:rPr lang="ru-RU" altLang="ru-RU" sz="1600" b="1"/>
              <a:t>новые гражданские права</a:t>
            </a:r>
            <a:r>
              <a:rPr lang="ru-RU" altLang="ru-RU" sz="1600"/>
              <a:t>: право на обжалование действий должностных лиц, на судебную защиту от посягательства на честь и достоинство, на критику действий государственных и общественных организаций и т.д.</a:t>
            </a:r>
          </a:p>
        </p:txBody>
      </p:sp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B0AB340B-A29D-F380-66C6-7128DFDC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Конституция СССР 1977 года</a:t>
            </a:r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2B6031C2-79B4-3562-4D77-FDCB94BE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0" y="2071688"/>
            <a:ext cx="5353050" cy="1500187"/>
          </a:xfrm>
        </p:spPr>
        <p:txBody>
          <a:bodyPr/>
          <a:lstStyle/>
          <a:p>
            <a:r>
              <a:rPr lang="ru-RU" altLang="ru-RU" sz="1600"/>
              <a:t>Право на труд теперь дополнялось правом на выбор профессии, рода занятий и работы в соответствии с призванием, способностями, профессиональной подготовкой и образованием гражданина, а также с учётом общественных потребностей.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B9CBB8A0-D1C9-63E4-B32F-32C4B172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2136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5" name="Прямоугольник 4">
            <a:extLst>
              <a:ext uri="{FF2B5EF4-FFF2-40B4-BE49-F238E27FC236}">
                <a16:creationId xmlns:a16="http://schemas.microsoft.com/office/drawing/2014/main" id="{E3B66F3A-BF56-7FC8-3784-1429E3D3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572000"/>
            <a:ext cx="7358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Впервые были закреплены права на охрану здоровья, жилище, пользование достижениями культуры, свободу творчества. В законе подчеркивалась «неразрывная связь» прав и обязанностей.</a:t>
            </a:r>
          </a:p>
        </p:txBody>
      </p: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60799F16-FC94-6CB6-A861-F7F30D05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Конституция СССР 1977 года</a:t>
            </a:r>
          </a:p>
        </p:txBody>
      </p:sp>
      <p:sp>
        <p:nvSpPr>
          <p:cNvPr id="47107" name="Содержимое 2">
            <a:extLst>
              <a:ext uri="{FF2B5EF4-FFF2-40B4-BE49-F238E27FC236}">
                <a16:creationId xmlns:a16="http://schemas.microsoft.com/office/drawing/2014/main" id="{C11B796A-11F4-FFF8-0154-408A0316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600"/>
              <a:t>К сожалению, многие права, узаконенные Конституцией 1977 г., например, свобода слова и печати, в условиях существовавшего тогда государственного строя и однопартийной политической системы (при «руководящей и направляющей роли» Коммунистической партии) так и остались лишь декларацией. Не реализована была в полной мере и жилищная программа. Тем не менее, Конституция СССР 1977 г. приблизила закон к правовой практике своей эпохи.</a:t>
            </a:r>
          </a:p>
          <a:p>
            <a:r>
              <a:rPr lang="ru-RU" altLang="ru-RU" sz="1600"/>
              <a:t>В период «перестройки» в Конституцию 1977 г. был внесён целый ряд поправок, направленных на расширение прав и свобод граждан, но в конце 1991 г. она прекратила своё действие в связи с распадом государства, Основным законом которого являлась на протяжении пятнадцати лет.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839761D0-B69D-86F7-01E5-1CA36792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>
            <a:extLst>
              <a:ext uri="{FF2B5EF4-FFF2-40B4-BE49-F238E27FC236}">
                <a16:creationId xmlns:a16="http://schemas.microsoft.com/office/drawing/2014/main" id="{C7BAAD4A-2FBA-FC1E-4545-1022DEFE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ru-RU" altLang="ru-RU" sz="4000" b="1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000" b="1"/>
              <a:t>БЛАГОДАРЮ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000" b="1"/>
              <a:t>ЗА ВНИМАНИЕ!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z="1400" b="1" i="1"/>
          </a:p>
          <a:p>
            <a:pPr algn="ctr">
              <a:buFont typeface="Wingdings" panose="05000000000000000000" pitchFamily="2" charset="2"/>
              <a:buNone/>
            </a:pPr>
            <a:endParaRPr lang="ru-RU" altLang="ru-RU" sz="1400" b="1" i="1"/>
          </a:p>
          <a:p>
            <a:pPr algn="ctr">
              <a:buFont typeface="Wingdings" panose="05000000000000000000" pitchFamily="2" charset="2"/>
              <a:buNone/>
            </a:pPr>
            <a:endParaRPr lang="ru-RU" altLang="ru-RU" sz="1400" b="1" i="1"/>
          </a:p>
          <a:p>
            <a:pPr algn="ctr">
              <a:buFont typeface="Wingdings" panose="05000000000000000000" pitchFamily="2" charset="2"/>
              <a:buNone/>
            </a:pPr>
            <a:endParaRPr lang="ru-RU" altLang="ru-RU" sz="1400" b="1" i="1"/>
          </a:p>
          <a:p>
            <a:pPr algn="ctr">
              <a:buFont typeface="Wingdings" panose="05000000000000000000" pitchFamily="2" charset="2"/>
              <a:buNone/>
            </a:pPr>
            <a:endParaRPr lang="ru-RU" altLang="ru-RU" sz="1400" b="1" i="1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400" b="1" i="1"/>
              <a:t>Презентация подготовлена старшим библиотекарем Стена И.И.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7A1BEEA2-DF04-4767-DFD8-C9FAA895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/>
              <a:t>Ресурсы </a:t>
            </a:r>
            <a:br>
              <a:rPr lang="ru-RU" altLang="ru-RU" sz="2800" b="1"/>
            </a:br>
            <a:r>
              <a:rPr lang="ru-RU" altLang="ru-RU" sz="2800" b="1"/>
              <a:t>для самостоятельного изучения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:a16="http://schemas.microsoft.com/office/drawing/2014/main" id="{752D86C4-F6E5-9BE7-A6CC-7D9A9ED1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>
                <a:hlinkClick r:id="rId2"/>
              </a:rPr>
              <a:t>История советской конституции</a:t>
            </a:r>
            <a:r>
              <a:rPr lang="en-US" altLang="ru-RU" sz="2000">
                <a:hlinkClick r:id="rId2"/>
              </a:rPr>
              <a:t>https://www.prlib.ru/item/416968</a:t>
            </a:r>
            <a:endParaRPr lang="ru-RU" altLang="ru-RU" sz="2000"/>
          </a:p>
          <a:p>
            <a:r>
              <a:rPr lang="ru-RU" altLang="ru-RU" sz="2000"/>
              <a:t>Герб РФ </a:t>
            </a:r>
            <a:r>
              <a:rPr lang="ru-RU" altLang="ru-RU" sz="2000">
                <a:hlinkClick r:id="rId3"/>
              </a:rPr>
              <a:t>https://www.prlib.ru/item/330135</a:t>
            </a:r>
            <a:r>
              <a:rPr lang="ru-RU" altLang="ru-RU" sz="2000"/>
              <a:t> фильм</a:t>
            </a:r>
          </a:p>
          <a:p>
            <a:r>
              <a:rPr lang="ru-RU" altLang="ru-RU" sz="2000"/>
              <a:t>Флаг РФ </a:t>
            </a:r>
            <a:r>
              <a:rPr lang="en-US" altLang="ru-RU" sz="2000">
                <a:hlinkClick r:id="rId4"/>
              </a:rPr>
              <a:t>https://www.prlib.ru/item/330136</a:t>
            </a:r>
            <a:r>
              <a:rPr lang="ru-RU" altLang="ru-RU" sz="2000"/>
              <a:t> фильм</a:t>
            </a:r>
          </a:p>
          <a:p>
            <a:r>
              <a:rPr lang="ru-RU" altLang="ru-RU" sz="2000"/>
              <a:t>История гимна РФ</a:t>
            </a:r>
          </a:p>
          <a:p>
            <a:r>
              <a:rPr lang="ru-RU" altLang="ru-RU" sz="2000" u="sng">
                <a:hlinkClick r:id="rId5"/>
              </a:rPr>
              <a:t>https://www.prlib.ru/item/330137</a:t>
            </a:r>
            <a:r>
              <a:rPr lang="ru-RU" altLang="ru-RU" sz="2000"/>
              <a:t> фильм</a:t>
            </a:r>
          </a:p>
          <a:p>
            <a:r>
              <a:rPr lang="ru-RU" altLang="ru-RU" sz="2000"/>
              <a:t>Президентские символы </a:t>
            </a:r>
            <a:r>
              <a:rPr lang="ru-RU" altLang="ru-RU" sz="2000" u="sng">
                <a:hlinkClick r:id="rId6"/>
              </a:rPr>
              <a:t>https://www.prlib.ru/item/365795</a:t>
            </a:r>
            <a:endParaRPr lang="ru-RU" altLang="ru-RU" sz="2000" u="sng"/>
          </a:p>
          <a:p>
            <a:r>
              <a:rPr lang="ru-RU" altLang="ru-RU" sz="2000" u="sng"/>
              <a:t>В общем разделе на сайте Президентской библиотеки (</a:t>
            </a:r>
            <a:r>
              <a:rPr lang="en-US" altLang="ru-RU" sz="2000" u="sng">
                <a:hlinkClick r:id="rId7"/>
              </a:rPr>
              <a:t>https://www.prlib.ru/</a:t>
            </a:r>
            <a:r>
              <a:rPr lang="ru-RU" altLang="ru-RU" sz="2000" u="sng"/>
              <a:t>)много интересного и полезного материала о государственной символике и истории.</a:t>
            </a:r>
            <a:endParaRPr lang="ru-RU" altLang="ru-RU" sz="2000"/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43EDBEAF-79EB-0E51-0526-4841311B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Интересные факты </a:t>
            </a:r>
            <a:br>
              <a:rPr lang="ru-RU" altLang="ru-RU" sz="3400"/>
            </a:br>
            <a:r>
              <a:rPr lang="ru-RU" altLang="ru-RU" sz="3400"/>
              <a:t>о Конституции в цифрах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DC644DE5-33B0-1355-1990-8FD2F4096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Предложенный на референдум в 1993 году текст Конституции разрабатывали более тысячи авторов в общей сложности 3,5 года, или 42 месяца, или 168 недель.</a:t>
            </a:r>
          </a:p>
          <a:p>
            <a:r>
              <a:rPr lang="ru-RU" altLang="ru-RU" sz="2000"/>
              <a:t>Конституция РФ состоит из преамбулы, двух разделов, девяти глав, 137 статей и девяти параграфов заключительных и переходных положений.</a:t>
            </a:r>
          </a:p>
          <a:p>
            <a:r>
              <a:rPr lang="ru-RU" altLang="ru-RU" sz="2000"/>
              <a:t>За 90 лет в нашей стране поменялось пять разных конституций.</a:t>
            </a:r>
          </a:p>
          <a:p>
            <a:r>
              <a:rPr lang="ru-RU" altLang="ru-RU" sz="2000"/>
              <a:t>Два экземпляра Конституции побывали даже в космосе — на орбитальной станции «Мир» в 1999 году и на МКС в 2005-м.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903B19-2F01-E3E8-F129-CA431A16D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400"/>
              <a:t>«Экземпляр номер один» Конституции России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27C58B-FE2D-4207-D77E-3D3382383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773238"/>
            <a:ext cx="4040187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              </a:t>
            </a:r>
            <a:r>
              <a:rPr lang="ru-RU" altLang="ru-RU" sz="1600"/>
              <a:t>Переплет из тончайшей кожи красного цвета, накладной серебряный герб России и тисненая золотом надпись «Конституция Российской Федерации» — так выглядит «экземпляр номер один» основного закона страны. Так называемое </a:t>
            </a:r>
            <a:r>
              <a:rPr lang="ru-RU" altLang="ru-RU" sz="1600" b="1"/>
              <a:t>инаугурационное</a:t>
            </a:r>
            <a:r>
              <a:rPr lang="ru-RU" altLang="ru-RU" sz="1600"/>
              <a:t> издание Конституции РФ хранится в библиотеке главы государства в Кремле.</a:t>
            </a:r>
            <a:br>
              <a:rPr lang="ru-RU" altLang="ru-RU" sz="1600"/>
            </a:br>
            <a:r>
              <a:rPr lang="ru-RU" altLang="ru-RU" sz="1600"/>
              <a:t>На этом экземпляре Конституции принимали присягу президенты Российской Федерации </a:t>
            </a:r>
            <a:r>
              <a:rPr lang="ru-RU" altLang="ru-RU" sz="1600" b="1"/>
              <a:t>Борис Ельцин,Владимир Путин и Дмитрий Медведев</a:t>
            </a:r>
            <a:r>
              <a:rPr lang="ru-RU" altLang="ru-RU" sz="1600"/>
              <a:t>. </a:t>
            </a:r>
            <a:br>
              <a:rPr lang="ru-RU" altLang="ru-RU" sz="1600"/>
            </a:br>
            <a:endParaRPr lang="ru-RU" altLang="ru-RU" sz="1600"/>
          </a:p>
        </p:txBody>
      </p:sp>
      <p:pic>
        <p:nvPicPr>
          <p:cNvPr id="17412" name="Picture 5" descr="3312">
            <a:extLst>
              <a:ext uri="{FF2B5EF4-FFF2-40B4-BE49-F238E27FC236}">
                <a16:creationId xmlns:a16="http://schemas.microsoft.com/office/drawing/2014/main" id="{3A1DBEED-5673-B473-E985-D825E10D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3194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984ACB65-E4E1-4FD1-8BD6-3070EC93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>
            <a:fillRect/>
          </a:stretch>
        </p:blipFill>
        <p:spPr bwMode="auto">
          <a:xfrm>
            <a:off x="0" y="0"/>
            <a:ext cx="91567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>
            <a:extLst>
              <a:ext uri="{FF2B5EF4-FFF2-40B4-BE49-F238E27FC236}">
                <a16:creationId xmlns:a16="http://schemas.microsoft.com/office/drawing/2014/main" id="{F45A0EAA-128C-CC2A-5B24-1B256FA8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090988"/>
          </a:xfrm>
        </p:spPr>
        <p:txBody>
          <a:bodyPr/>
          <a:lstStyle/>
          <a:p>
            <a:endParaRPr lang="ru-RU" altLang="ru-RU" sz="1600"/>
          </a:p>
          <a:p>
            <a:r>
              <a:rPr lang="ru-RU" altLang="ru-RU" sz="1600"/>
              <a:t>В 2014 году в Конституцию вносились изменения в связи с объединением Верховного суда и Высшего арбитражного суда РФ, в связи с принятием в состав России Республики Крым и города федерального значения Севастополя, а также в связи с введением института федеральных сенаторов. Летом 2020 года в Основной закон были внесены значительные изменения, посвященные новым требованиям, выдвигаемым к президенту, членам правительства и госчиновникам разного уровня, закрепляющие социальные гарантии государства перед гражданами, меняющие круг полномочий парламента, запрещающие отчуждение федеральных территорий, устанавливающие статус русского языка, закрепляющие приоритет национального законодательства перед международным в случае его противоречия Конституции России. В октябре 2022 года в связи с принятием новых регионов в состав РФ в Конституцию вновь были внесены поправки.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8ABA2D0-923E-AE4A-2C0C-A5D1057D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400"/>
              <a:t>Изменения </a:t>
            </a:r>
            <a:br>
              <a:rPr lang="ru-RU" altLang="ru-RU" sz="3400"/>
            </a:br>
            <a:r>
              <a:rPr lang="ru-RU" altLang="ru-RU" sz="3400"/>
              <a:t>в тексте Конституции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D6992A68-3CA4-F77C-4225-C4FEAD3D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Президентом РФ Владимиром Путиным были инициированы изменения в Конституцию РФ, которые затем были одобрены большинством россиян в ходе общероссийского голосования и вступили в силу 4 июля 2020 года. В День Конституции напоминаем о ключевых поправках в Основной закон</a:t>
            </a:r>
          </a:p>
          <a:p>
            <a:endParaRPr lang="ru-RU" altLang="ru-RU" sz="2400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3DC2C05-4CFD-364E-BF10-86CCB6AA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/>
              <a:t>Закрепление мер соцподдержки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202F5C57-0374-B1C5-25FF-C07DC5DE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МРОТ не может быть ниже прожиточного минимума, закрепляется обязательная индексация пенсий, пособий и иных социальных выплат. На конституционном уровне определяется, что система пенсионного обеспечения формируется на основе принципов всеобщности, справедливости и солидарности поколений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356</TotalTime>
  <Words>2373</Words>
  <Application>Microsoft Office PowerPoint</Application>
  <PresentationFormat>Экран (4:3)</PresentationFormat>
  <Paragraphs>111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Verdana</vt:lpstr>
      <vt:lpstr>Arial</vt:lpstr>
      <vt:lpstr>Wingdings</vt:lpstr>
      <vt:lpstr>Times New Roman</vt:lpstr>
      <vt:lpstr>Профиль</vt:lpstr>
      <vt:lpstr>ДЕНЬ КОНСТИТУЦИИ РОССИЙСКОЙ ФЕДЕРАЦИИ</vt:lpstr>
      <vt:lpstr>Презентация PowerPoint</vt:lpstr>
      <vt:lpstr>Презентация PowerPoint</vt:lpstr>
      <vt:lpstr>Интересные факты  о Конституции в цифрах</vt:lpstr>
      <vt:lpstr>«Экземпляр номер один» Конституции России</vt:lpstr>
      <vt:lpstr>Презентация PowerPoint</vt:lpstr>
      <vt:lpstr>Презентация PowerPoint</vt:lpstr>
      <vt:lpstr>Изменения  в тексте Конституции</vt:lpstr>
      <vt:lpstr>Закрепление мер соцподдержки</vt:lpstr>
      <vt:lpstr>Верховенство российского права</vt:lpstr>
      <vt:lpstr>Новые требования к Президенту</vt:lpstr>
      <vt:lpstr>Неприкосновенность</vt:lpstr>
      <vt:lpstr>Закрепление роли Госсовета</vt:lpstr>
      <vt:lpstr>Проверка  конституционности законов</vt:lpstr>
      <vt:lpstr>Новые требования к чиновникам, депутатам и судьям</vt:lpstr>
      <vt:lpstr>Усиление роли  Государственной Думы</vt:lpstr>
      <vt:lpstr>Усиление роли Совета Федерации</vt:lpstr>
      <vt:lpstr>Изменение численности судей КС</vt:lpstr>
      <vt:lpstr>Защита исторической правды и будущего нашей страны</vt:lpstr>
      <vt:lpstr>Не только Москва</vt:lpstr>
      <vt:lpstr>ИСТОРИЯ КОНСТИТУЦИИ  НАШЕЙ СТРАНЫ</vt:lpstr>
      <vt:lpstr>Презентация PowerPoint</vt:lpstr>
      <vt:lpstr>Презентация PowerPoint</vt:lpstr>
      <vt:lpstr>Презентация PowerPoint</vt:lpstr>
      <vt:lpstr>Конституции СССР 1924 года</vt:lpstr>
      <vt:lpstr>Конституции СССР 1924 года</vt:lpstr>
      <vt:lpstr>Конституции СССР 1924 года</vt:lpstr>
      <vt:lpstr>Конституции СССР 1936 года</vt:lpstr>
      <vt:lpstr>Конституции СССР 1936 года</vt:lpstr>
      <vt:lpstr>Конституции СССР 1936 года</vt:lpstr>
      <vt:lpstr>Конституция СССР 1977 года</vt:lpstr>
      <vt:lpstr>Конституция СССР 1977 года</vt:lpstr>
      <vt:lpstr>Конституция СССР 1977 года</vt:lpstr>
      <vt:lpstr>Конституция СССР 1977 года</vt:lpstr>
      <vt:lpstr>Презентация PowerPoint</vt:lpstr>
      <vt:lpstr>Презентация PowerPoint</vt:lpstr>
      <vt:lpstr>Ресурсы  для самостоятельного изучения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РОССИЙСКОЙ ФЕДЕРАЦИИ</dc:title>
  <dc:creator>9999</dc:creator>
  <cp:lastModifiedBy>Настя</cp:lastModifiedBy>
  <cp:revision>32</cp:revision>
  <dcterms:created xsi:type="dcterms:W3CDTF">2017-12-10T18:27:53Z</dcterms:created>
  <dcterms:modified xsi:type="dcterms:W3CDTF">2025-01-16T19:35:13Z</dcterms:modified>
</cp:coreProperties>
</file>