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8" r:id="rId4"/>
    <p:sldId id="257" r:id="rId5"/>
    <p:sldId id="265" r:id="rId6"/>
    <p:sldId id="259" r:id="rId7"/>
    <p:sldId id="260" r:id="rId8"/>
    <p:sldId id="261" r:id="rId9"/>
    <p:sldId id="264" r:id="rId10"/>
    <p:sldId id="267" r:id="rId11"/>
    <p:sldId id="268" r:id="rId12"/>
    <p:sldId id="270"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27.01.2025</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27.01.2025</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27.01.2025</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27.01.2025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27.01.2025</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900 ДНЕЙ ВО ИМЯ ЖИЗНИ</a:t>
            </a:r>
            <a:endParaRPr lang="ru-RU" dirty="0"/>
          </a:p>
        </p:txBody>
      </p:sp>
      <p:sp>
        <p:nvSpPr>
          <p:cNvPr id="3" name="Подзаголовок 2"/>
          <p:cNvSpPr>
            <a:spLocks noGrp="1"/>
          </p:cNvSpPr>
          <p:nvPr>
            <p:ph type="subTitle" idx="1"/>
          </p:nvPr>
        </p:nvSpPr>
        <p:spPr/>
        <p:txBody>
          <a:bodyPr/>
          <a:lstStyle/>
          <a:p>
            <a:r>
              <a:rPr lang="ru-RU" dirty="0" smtClean="0"/>
              <a:t>Виртуальная выставка литературы ко Дню полного освобождения  Ленинграда </a:t>
            </a:r>
            <a:br>
              <a:rPr lang="ru-RU" dirty="0" smtClean="0"/>
            </a:br>
            <a:r>
              <a:rPr lang="ru-RU" dirty="0" smtClean="0"/>
              <a:t>от фашистской блокады (1944 г.)</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764704"/>
            <a:ext cx="8229600" cy="936104"/>
          </a:xfrm>
        </p:spPr>
        <p:txBody>
          <a:bodyPr>
            <a:normAutofit/>
          </a:bodyPr>
          <a:lstStyle/>
          <a:p>
            <a:pPr>
              <a:tabLst>
                <a:tab pos="5111750" algn="l"/>
              </a:tabLst>
            </a:pPr>
            <a:r>
              <a:rPr lang="ru-RU" sz="2000" b="1" dirty="0" smtClean="0">
                <a:solidFill>
                  <a:schemeClr val="accent6"/>
                </a:solidFill>
              </a:rPr>
              <a:t>Гинзбург Л.Я. </a:t>
            </a:r>
            <a:r>
              <a:rPr lang="ru-RU" sz="2000" b="1" dirty="0" smtClean="0">
                <a:solidFill>
                  <a:schemeClr val="accent6"/>
                </a:solidFill>
              </a:rPr>
              <a:t>Записки </a:t>
            </a:r>
            <a:r>
              <a:rPr lang="ru-RU" sz="2000" b="1" dirty="0" smtClean="0">
                <a:solidFill>
                  <a:schemeClr val="accent6"/>
                </a:solidFill>
              </a:rPr>
              <a:t>блокадного </a:t>
            </a:r>
            <a:r>
              <a:rPr lang="ru-RU" sz="2000" b="1" dirty="0" smtClean="0">
                <a:solidFill>
                  <a:schemeClr val="accent6"/>
                </a:solidFill>
              </a:rPr>
              <a:t>человека / Лидия Яковлевна Гинзбург. - Москва: АСТ, 2021. - 352 с. -  </a:t>
            </a:r>
            <a:endParaRPr lang="ru-RU" sz="2000" b="1" dirty="0">
              <a:solidFill>
                <a:schemeClr val="accent6"/>
              </a:solidFill>
            </a:endParaRPr>
          </a:p>
        </p:txBody>
      </p:sp>
      <p:pic>
        <p:nvPicPr>
          <p:cNvPr id="4" name="Содержимое 3" descr="cover1__w220.jpg"/>
          <p:cNvPicPr>
            <a:picLocks noGrp="1"/>
          </p:cNvPicPr>
          <p:nvPr>
            <p:ph idx="1"/>
          </p:nvPr>
        </p:nvPicPr>
        <p:blipFill>
          <a:blip r:embed="rId2" cstate="print"/>
          <a:stretch>
            <a:fillRect/>
          </a:stretch>
        </p:blipFill>
        <p:spPr>
          <a:xfrm>
            <a:off x="395536" y="2204864"/>
            <a:ext cx="2808000" cy="4230000"/>
          </a:xfrm>
        </p:spPr>
      </p:pic>
      <p:sp>
        <p:nvSpPr>
          <p:cNvPr id="7" name="Прямоугольник 6"/>
          <p:cNvSpPr/>
          <p:nvPr/>
        </p:nvSpPr>
        <p:spPr>
          <a:xfrm>
            <a:off x="4067944" y="1844824"/>
            <a:ext cx="4572000" cy="4401205"/>
          </a:xfrm>
          <a:prstGeom prst="rect">
            <a:avLst/>
          </a:prstGeom>
        </p:spPr>
        <p:txBody>
          <a:bodyPr>
            <a:spAutoFit/>
          </a:bodyPr>
          <a:lstStyle/>
          <a:p>
            <a:r>
              <a:rPr lang="ru-RU" sz="1400" dirty="0" smtClean="0"/>
              <a:t>Лидия Яковлевна Гинзбург (1902–1990) – выдающийся русский писатель и известный литературовед, чьи произведения изучают в вузах и являют большой интерес для всех ценителей истории русской литературы и поэзии. Ее произведение «Записки блокадного человека» представляет собой одно из ценных свидетельств пограничного опыта человека, оказавшегося в блокадном городе. И этот человек — женщина в ее повседневной действительности. В тексте автор постоянный обращается к оппозиции женского и мужского взглядов на происходящее.</a:t>
            </a:r>
            <a:br>
              <a:rPr lang="ru-RU" sz="1400" dirty="0" smtClean="0"/>
            </a:br>
            <a:r>
              <a:rPr lang="ru-RU" sz="1400" dirty="0" smtClean="0"/>
              <a:t>Вторую часть книги занимают произведения, озаглавленные как «Проза военных лет», куда входят произведения, написанные в 1942–1945 годах. Эти произведения относятся к тому роду словесности, который Гинзбург позднее назвала «промежуточной литературой», поскольку он одновременно объединяет в себе и документальное, и художественное начало.</a:t>
            </a:r>
            <a:endParaRPr lang="ru-RU"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accent6"/>
                </a:solidFill>
              </a:rPr>
              <a:t>Лихачёв Д.С. </a:t>
            </a:r>
            <a:r>
              <a:rPr lang="ru-RU" sz="2000" b="1" dirty="0" smtClean="0">
                <a:solidFill>
                  <a:schemeClr val="accent6"/>
                </a:solidFill>
              </a:rPr>
              <a:t>Как мы выжили / Дмитрий Сергеевич Лихачёв. - Москва: АСТ, 2023. - 256 с. - (Блокада Ленинграда. Дневники Памяти).</a:t>
            </a:r>
            <a:endParaRPr lang="ru-RU" sz="2000" b="1" dirty="0">
              <a:solidFill>
                <a:schemeClr val="accent6"/>
              </a:solidFill>
            </a:endParaRPr>
          </a:p>
        </p:txBody>
      </p:sp>
      <p:pic>
        <p:nvPicPr>
          <p:cNvPr id="4" name="Содержимое 3" descr="cover1__w220 (1).jpg"/>
          <p:cNvPicPr>
            <a:picLocks noGrp="1"/>
          </p:cNvPicPr>
          <p:nvPr>
            <p:ph idx="1"/>
          </p:nvPr>
        </p:nvPicPr>
        <p:blipFill>
          <a:blip r:embed="rId2" cstate="print"/>
          <a:stretch>
            <a:fillRect/>
          </a:stretch>
        </p:blipFill>
        <p:spPr>
          <a:xfrm>
            <a:off x="539552" y="2276872"/>
            <a:ext cx="2808000" cy="4230000"/>
          </a:xfrm>
        </p:spPr>
      </p:pic>
      <p:sp>
        <p:nvSpPr>
          <p:cNvPr id="5" name="Прямоугольник 4"/>
          <p:cNvSpPr/>
          <p:nvPr/>
        </p:nvSpPr>
        <p:spPr>
          <a:xfrm>
            <a:off x="3923928" y="2348880"/>
            <a:ext cx="4572000" cy="3970318"/>
          </a:xfrm>
          <a:prstGeom prst="rect">
            <a:avLst/>
          </a:prstGeom>
        </p:spPr>
        <p:txBody>
          <a:bodyPr>
            <a:spAutoFit/>
          </a:bodyPr>
          <a:lstStyle/>
          <a:p>
            <a:r>
              <a:rPr lang="ru-RU" sz="1400" dirty="0" smtClean="0"/>
              <a:t>Дмитрий Сергеевич Лихачев – человек, чье имя известно во всем мире. Выдающийся знаток отечественной и мировой культуры, избранный почетным членом многих зарубежных академий, глубокий мыслитель и общественный деятель.</a:t>
            </a:r>
            <a:br>
              <a:rPr lang="ru-RU" sz="1400" dirty="0" smtClean="0"/>
            </a:br>
            <a:r>
              <a:rPr lang="ru-RU" sz="1400" dirty="0" smtClean="0"/>
              <a:t>В книгу "Как мы выжили" входят воспоминания Дмитрия Сергеевича разных лет, в том числе и пронзительные, порой беспощадные и тягостные наблюдения о жизни ленинградцев в период блокады города. На фоне всех ужасов войны Лихачев размышляет о морально-нравственном состоянии людей в этих тяжелейших </a:t>
            </a:r>
            <a:r>
              <a:rPr lang="ru-RU" sz="1400" dirty="0" err="1" smtClean="0"/>
              <a:t>условиях.Вторую</a:t>
            </a:r>
            <a:r>
              <a:rPr lang="ru-RU" sz="1400" dirty="0" smtClean="0"/>
              <a:t> часть книги составляют "Письма о добром", известные на весь мир и переведенные на разные языки. Сам Дмитрий Сергеевич писал: "В своей книге я пытаюсь самыми простыми доводами объяснить, что следование путем добра – путь самый приемлемый и единственный для человека".</a:t>
            </a:r>
            <a:endParaRPr lang="ru-RU"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err="1" smtClean="0">
                <a:solidFill>
                  <a:schemeClr val="accent6"/>
                </a:solidFill>
              </a:rPr>
              <a:t>Инбер</a:t>
            </a:r>
            <a:r>
              <a:rPr lang="ru-RU" sz="2000" b="1" dirty="0" smtClean="0">
                <a:solidFill>
                  <a:schemeClr val="accent6"/>
                </a:solidFill>
              </a:rPr>
              <a:t> В. Почти три года: Ленинградский дневник/ Вера </a:t>
            </a:r>
            <a:r>
              <a:rPr lang="ru-RU" sz="2000" b="1" dirty="0" err="1" smtClean="0">
                <a:solidFill>
                  <a:schemeClr val="accent6"/>
                </a:solidFill>
              </a:rPr>
              <a:t>Инбер</a:t>
            </a:r>
            <a:r>
              <a:rPr lang="ru-RU" sz="2000" b="1" dirty="0" smtClean="0">
                <a:solidFill>
                  <a:schemeClr val="accent6"/>
                </a:solidFill>
              </a:rPr>
              <a:t>. – Москва: АСТ, 2022. </a:t>
            </a:r>
            <a:r>
              <a:rPr lang="ru-RU" sz="2000" b="1" dirty="0" smtClean="0">
                <a:solidFill>
                  <a:schemeClr val="accent6"/>
                </a:solidFill>
              </a:rPr>
              <a:t>- </a:t>
            </a:r>
            <a:r>
              <a:rPr lang="ru-RU" sz="2000" b="1" dirty="0" smtClean="0">
                <a:solidFill>
                  <a:schemeClr val="accent6"/>
                </a:solidFill>
              </a:rPr>
              <a:t>320 </a:t>
            </a:r>
            <a:r>
              <a:rPr lang="ru-RU" sz="2000" b="1" dirty="0" smtClean="0">
                <a:solidFill>
                  <a:schemeClr val="accent6"/>
                </a:solidFill>
              </a:rPr>
              <a:t>с. </a:t>
            </a:r>
            <a:r>
              <a:rPr lang="ru-RU" sz="2000" b="1" dirty="0" smtClean="0">
                <a:solidFill>
                  <a:schemeClr val="accent6"/>
                </a:solidFill>
              </a:rPr>
              <a:t>16</a:t>
            </a:r>
            <a:r>
              <a:rPr lang="ru-RU" sz="2000" b="1" dirty="0" smtClean="0">
                <a:solidFill>
                  <a:schemeClr val="accent6"/>
                </a:solidFill>
              </a:rPr>
              <a:t>+</a:t>
            </a:r>
            <a:br>
              <a:rPr lang="ru-RU" sz="2000" b="1" dirty="0" smtClean="0">
                <a:solidFill>
                  <a:schemeClr val="accent6"/>
                </a:solidFill>
              </a:rPr>
            </a:br>
            <a:endParaRPr lang="ru-RU" sz="2000" b="1" dirty="0">
              <a:solidFill>
                <a:schemeClr val="accent6"/>
              </a:solidFill>
            </a:endParaRPr>
          </a:p>
        </p:txBody>
      </p:sp>
      <p:pic>
        <p:nvPicPr>
          <p:cNvPr id="4" name="Содержимое 3" descr="cover1__w220 (2).jpg"/>
          <p:cNvPicPr>
            <a:picLocks noGrp="1"/>
          </p:cNvPicPr>
          <p:nvPr>
            <p:ph idx="1"/>
          </p:nvPr>
        </p:nvPicPr>
        <p:blipFill>
          <a:blip r:embed="rId2" cstate="print"/>
          <a:stretch>
            <a:fillRect/>
          </a:stretch>
        </p:blipFill>
        <p:spPr>
          <a:xfrm>
            <a:off x="395536" y="2060848"/>
            <a:ext cx="2808000" cy="4230000"/>
          </a:xfrm>
        </p:spPr>
      </p:pic>
      <p:sp>
        <p:nvSpPr>
          <p:cNvPr id="5" name="Прямоугольник 4"/>
          <p:cNvSpPr/>
          <p:nvPr/>
        </p:nvSpPr>
        <p:spPr>
          <a:xfrm>
            <a:off x="3563888" y="2564904"/>
            <a:ext cx="4572000" cy="2893100"/>
          </a:xfrm>
          <a:prstGeom prst="rect">
            <a:avLst/>
          </a:prstGeom>
        </p:spPr>
        <p:txBody>
          <a:bodyPr>
            <a:spAutoFit/>
          </a:bodyPr>
          <a:lstStyle/>
          <a:p>
            <a:r>
              <a:rPr lang="ru-RU" sz="1400" dirty="0" smtClean="0"/>
              <a:t>"Оказывается, дома от газов взрывной волны меняют окраску: так человек меняется в лице от потрясения."</a:t>
            </a:r>
            <a:br>
              <a:rPr lang="ru-RU" sz="1400" dirty="0" smtClean="0"/>
            </a:br>
            <a:r>
              <a:rPr lang="ru-RU" sz="1400" dirty="0" smtClean="0"/>
              <a:t>Дневник русской поэтессы и переводчицы Веры Михайловны </a:t>
            </a:r>
            <a:r>
              <a:rPr lang="ru-RU" sz="1400" dirty="0" err="1" smtClean="0"/>
              <a:t>Инбер</a:t>
            </a:r>
            <a:r>
              <a:rPr lang="ru-RU" sz="1400" dirty="0" smtClean="0"/>
              <a:t> </a:t>
            </a:r>
            <a:r>
              <a:rPr lang="ru-RU" sz="1400" dirty="0" err="1" smtClean="0"/>
              <a:t>рассказывет</a:t>
            </a:r>
            <a:r>
              <a:rPr lang="ru-RU" sz="1400" dirty="0" smtClean="0"/>
              <a:t> о тяжелых днях войны в период с 1941 по 1944 годы и в полной мере передает трагизм блокадного Ленинграда. Подкосившиеся ноги — это от страха, когда разрывается бомба рядом. Смех и слезы — это от счастья, когда прибавили 75 граммов хлеба.</a:t>
            </a:r>
            <a:br>
              <a:rPr lang="ru-RU" sz="1400" dirty="0" smtClean="0"/>
            </a:br>
            <a:r>
              <a:rPr lang="ru-RU" sz="1400" dirty="0" smtClean="0"/>
              <a:t>Блокадный дневник самое честное и пронзительное свидетельство того страшного и героического времени…</a:t>
            </a:r>
            <a:endParaRPr lang="ru-RU"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r">
              <a:buNone/>
            </a:pPr>
            <a:endParaRPr lang="ru-RU" sz="1600" dirty="0" smtClean="0">
              <a:solidFill>
                <a:schemeClr val="accent6"/>
              </a:solidFill>
            </a:endParaRPr>
          </a:p>
          <a:p>
            <a:pPr algn="r">
              <a:buNone/>
            </a:pPr>
            <a:endParaRPr lang="ru-RU" sz="1600" dirty="0" smtClean="0">
              <a:solidFill>
                <a:schemeClr val="accent6"/>
              </a:solidFill>
            </a:endParaRPr>
          </a:p>
          <a:p>
            <a:pPr algn="ctr">
              <a:buNone/>
            </a:pPr>
            <a:r>
              <a:rPr lang="ru-RU" sz="4000" dirty="0" smtClean="0">
                <a:solidFill>
                  <a:schemeClr val="accent6"/>
                </a:solidFill>
              </a:rPr>
              <a:t>БЛАГОДАРЮ ЗА ВНИМАНИЕ!</a:t>
            </a:r>
          </a:p>
          <a:p>
            <a:pPr algn="r">
              <a:buNone/>
            </a:pPr>
            <a:endParaRPr lang="ru-RU" sz="1600" dirty="0" smtClean="0">
              <a:solidFill>
                <a:schemeClr val="accent6"/>
              </a:solidFill>
            </a:endParaRPr>
          </a:p>
          <a:p>
            <a:pPr algn="r">
              <a:buNone/>
            </a:pPr>
            <a:endParaRPr lang="ru-RU" sz="1600" dirty="0" smtClean="0">
              <a:solidFill>
                <a:schemeClr val="accent6"/>
              </a:solidFill>
            </a:endParaRPr>
          </a:p>
          <a:p>
            <a:pPr algn="r">
              <a:buNone/>
            </a:pPr>
            <a:endParaRPr lang="ru-RU" sz="1600" dirty="0" smtClean="0">
              <a:solidFill>
                <a:schemeClr val="accent6"/>
              </a:solidFill>
            </a:endParaRPr>
          </a:p>
          <a:p>
            <a:pPr algn="r">
              <a:buNone/>
            </a:pPr>
            <a:endParaRPr lang="ru-RU" sz="1600" dirty="0" smtClean="0">
              <a:solidFill>
                <a:schemeClr val="accent6"/>
              </a:solidFill>
            </a:endParaRPr>
          </a:p>
          <a:p>
            <a:pPr algn="r">
              <a:buNone/>
            </a:pPr>
            <a:endParaRPr lang="ru-RU" sz="1600" dirty="0" smtClean="0">
              <a:solidFill>
                <a:schemeClr val="accent6"/>
              </a:solidFill>
            </a:endParaRPr>
          </a:p>
          <a:p>
            <a:pPr algn="r">
              <a:buNone/>
            </a:pPr>
            <a:endParaRPr lang="ru-RU" sz="1600" dirty="0" smtClean="0">
              <a:solidFill>
                <a:schemeClr val="accent6"/>
              </a:solidFill>
            </a:endParaRPr>
          </a:p>
          <a:p>
            <a:pPr algn="r">
              <a:buNone/>
            </a:pPr>
            <a:endParaRPr lang="ru-RU" sz="1600" dirty="0" smtClean="0">
              <a:solidFill>
                <a:schemeClr val="accent6"/>
              </a:solidFill>
            </a:endParaRPr>
          </a:p>
          <a:p>
            <a:pPr algn="r">
              <a:buNone/>
            </a:pPr>
            <a:r>
              <a:rPr lang="ru-RU" sz="1600" dirty="0" smtClean="0">
                <a:solidFill>
                  <a:schemeClr val="accent6"/>
                </a:solidFill>
              </a:rPr>
              <a:t>Материал подготовлен старшим библиотекарем Стена И.И.</a:t>
            </a:r>
            <a:endParaRPr lang="ru-RU" sz="1600" dirty="0">
              <a:solidFill>
                <a:schemeClr val="accent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solidFill>
                  <a:srgbClr val="FF0000"/>
                </a:solidFill>
              </a:rPr>
              <a:t>27 января </a:t>
            </a:r>
            <a:r>
              <a:rPr lang="ru-RU" sz="2400" dirty="0" smtClean="0">
                <a:solidFill>
                  <a:srgbClr val="FF0000"/>
                </a:solidFill>
              </a:rPr>
              <a:t>2025 </a:t>
            </a:r>
            <a:r>
              <a:rPr lang="ru-RU" sz="2400" dirty="0" smtClean="0">
                <a:solidFill>
                  <a:srgbClr val="FF0000"/>
                </a:solidFill>
              </a:rPr>
              <a:t>года исполняется </a:t>
            </a:r>
            <a:r>
              <a:rPr lang="ru-RU" sz="2400" dirty="0" smtClean="0">
                <a:solidFill>
                  <a:srgbClr val="FF0000"/>
                </a:solidFill>
              </a:rPr>
              <a:t>81 год </a:t>
            </a:r>
            <a:r>
              <a:rPr lang="ru-RU" sz="2400" dirty="0" smtClean="0">
                <a:solidFill>
                  <a:srgbClr val="FF0000"/>
                </a:solidFill>
              </a:rPr>
              <a:t>со дня полного освобождения Ленинграда от фашистской блокады</a:t>
            </a:r>
            <a:endParaRPr lang="ru-RU" sz="2400" dirty="0">
              <a:solidFill>
                <a:srgbClr val="FF0000"/>
              </a:solidFill>
            </a:endParaRPr>
          </a:p>
        </p:txBody>
      </p:sp>
      <p:pic>
        <p:nvPicPr>
          <p:cNvPr id="4" name="Содержимое 3" descr="427-200_blockade.jpg"/>
          <p:cNvPicPr>
            <a:picLocks noGrp="1" noChangeAspect="1"/>
          </p:cNvPicPr>
          <p:nvPr>
            <p:ph idx="1"/>
          </p:nvPr>
        </p:nvPicPr>
        <p:blipFill>
          <a:blip r:embed="rId2" cstate="print"/>
          <a:stretch>
            <a:fillRect/>
          </a:stretch>
        </p:blipFill>
        <p:spPr>
          <a:xfrm>
            <a:off x="251520" y="2996952"/>
            <a:ext cx="4066188" cy="1944216"/>
          </a:xfrm>
        </p:spPr>
      </p:pic>
      <p:sp>
        <p:nvSpPr>
          <p:cNvPr id="5" name="Прямоугольник 4"/>
          <p:cNvSpPr/>
          <p:nvPr/>
        </p:nvSpPr>
        <p:spPr>
          <a:xfrm>
            <a:off x="4427984" y="2636912"/>
            <a:ext cx="4716016" cy="3416320"/>
          </a:xfrm>
          <a:prstGeom prst="rect">
            <a:avLst/>
          </a:prstGeom>
        </p:spPr>
        <p:txBody>
          <a:bodyPr wrap="square">
            <a:spAutoFit/>
          </a:bodyPr>
          <a:lstStyle/>
          <a:p>
            <a:r>
              <a:rPr lang="ru-RU" dirty="0" smtClean="0"/>
              <a:t>Я </a:t>
            </a:r>
            <a:r>
              <a:rPr lang="ru-RU" dirty="0" smtClean="0"/>
              <a:t>говорю: нас, граждан Ленинграда,</a:t>
            </a:r>
          </a:p>
          <a:p>
            <a:r>
              <a:rPr lang="ru-RU" dirty="0" smtClean="0"/>
              <a:t>не поколеблет грохот канонад,</a:t>
            </a:r>
          </a:p>
          <a:p>
            <a:r>
              <a:rPr lang="ru-RU" dirty="0" smtClean="0"/>
              <a:t>и если завтра будут баррикады-</a:t>
            </a:r>
          </a:p>
          <a:p>
            <a:r>
              <a:rPr lang="ru-RU" dirty="0" smtClean="0"/>
              <a:t>мы не покинем наших баррикад…</a:t>
            </a:r>
          </a:p>
          <a:p>
            <a:r>
              <a:rPr lang="ru-RU" dirty="0" smtClean="0"/>
              <a:t>И женщины с бойцами встанут рядом,</a:t>
            </a:r>
          </a:p>
          <a:p>
            <a:r>
              <a:rPr lang="ru-RU" dirty="0" smtClean="0"/>
              <a:t>и дети нам патроны поднесут,</a:t>
            </a:r>
          </a:p>
          <a:p>
            <a:r>
              <a:rPr lang="ru-RU" dirty="0" smtClean="0"/>
              <a:t>и надо всеми нами зацветут</a:t>
            </a:r>
          </a:p>
          <a:p>
            <a:r>
              <a:rPr lang="ru-RU" dirty="0" smtClean="0"/>
              <a:t>старинные </a:t>
            </a:r>
            <a:r>
              <a:rPr lang="ru-RU" dirty="0" smtClean="0"/>
              <a:t>знамена Петрограда.</a:t>
            </a:r>
            <a:r>
              <a:rPr lang="ru-RU" dirty="0" smtClean="0"/>
              <a:t>                                            </a:t>
            </a:r>
            <a:r>
              <a:rPr lang="ru-RU" i="1" dirty="0" smtClean="0"/>
              <a:t>   </a:t>
            </a:r>
            <a:endParaRPr lang="ru-RU" i="1" dirty="0" smtClean="0"/>
          </a:p>
          <a:p>
            <a:pPr algn="r"/>
            <a:r>
              <a:rPr lang="ru-RU" i="1" dirty="0" smtClean="0"/>
              <a:t>(</a:t>
            </a:r>
            <a:r>
              <a:rPr lang="ru-RU" i="1" dirty="0" smtClean="0"/>
              <a:t>Ольга </a:t>
            </a:r>
            <a:r>
              <a:rPr lang="ru-RU" i="1" dirty="0" err="1" smtClean="0"/>
              <a:t>Берггольц</a:t>
            </a:r>
            <a:r>
              <a:rPr lang="ru-RU" i="1" dirty="0" smtClean="0"/>
              <a:t>)</a:t>
            </a:r>
          </a:p>
          <a:p>
            <a:r>
              <a:rPr lang="ru-RU" i="1" dirty="0" smtClean="0"/>
              <a:t/>
            </a:r>
            <a:br>
              <a:rPr lang="ru-RU" i="1" dirty="0" smtClean="0"/>
            </a:br>
            <a:endParaRPr lang="ru-RU"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err="1" smtClean="0">
                <a:solidFill>
                  <a:schemeClr val="accent6">
                    <a:lumMod val="75000"/>
                  </a:schemeClr>
                </a:solidFill>
              </a:rPr>
              <a:t>Берггольц</a:t>
            </a:r>
            <a:r>
              <a:rPr lang="ru-RU" sz="2000" b="1" dirty="0" smtClean="0">
                <a:solidFill>
                  <a:schemeClr val="accent6">
                    <a:lumMod val="75000"/>
                  </a:schemeClr>
                </a:solidFill>
              </a:rPr>
              <a:t>, О. Ф. Дневные звезды. Говорит Ленинград / </a:t>
            </a:r>
            <a:r>
              <a:rPr lang="ru-RU" sz="2000" b="1" dirty="0" smtClean="0">
                <a:solidFill>
                  <a:schemeClr val="accent6">
                    <a:lumMod val="75000"/>
                  </a:schemeClr>
                </a:solidFill>
              </a:rPr>
              <a:t>О.Ф</a:t>
            </a:r>
            <a:r>
              <a:rPr lang="ru-RU" sz="2000" b="1" dirty="0" smtClean="0">
                <a:solidFill>
                  <a:schemeClr val="accent6">
                    <a:lumMod val="75000"/>
                  </a:schemeClr>
                </a:solidFill>
              </a:rPr>
              <a:t>. </a:t>
            </a:r>
            <a:r>
              <a:rPr lang="ru-RU" sz="2000" b="1" dirty="0" err="1" smtClean="0">
                <a:solidFill>
                  <a:schemeClr val="accent6">
                    <a:lumMod val="75000"/>
                  </a:schemeClr>
                </a:solidFill>
              </a:rPr>
              <a:t>Берггольц</a:t>
            </a:r>
            <a:r>
              <a:rPr lang="ru-RU" sz="2000" b="1" dirty="0" smtClean="0">
                <a:solidFill>
                  <a:schemeClr val="accent6">
                    <a:lumMod val="75000"/>
                  </a:schemeClr>
                </a:solidFill>
              </a:rPr>
              <a:t>. -М.: Правда, 1990.-477 с.</a:t>
            </a:r>
            <a:endParaRPr lang="ru-RU" sz="2000" dirty="0">
              <a:solidFill>
                <a:schemeClr val="accent6">
                  <a:lumMod val="75000"/>
                </a:schemeClr>
              </a:solidFill>
            </a:endParaRPr>
          </a:p>
        </p:txBody>
      </p:sp>
      <p:pic>
        <p:nvPicPr>
          <p:cNvPr id="4" name="Содержимое 3" descr="Берггольц.jpg"/>
          <p:cNvPicPr>
            <a:picLocks noGrp="1"/>
          </p:cNvPicPr>
          <p:nvPr>
            <p:ph idx="1"/>
          </p:nvPr>
        </p:nvPicPr>
        <p:blipFill>
          <a:blip r:embed="rId2" cstate="print"/>
          <a:stretch>
            <a:fillRect/>
          </a:stretch>
        </p:blipFill>
        <p:spPr>
          <a:xfrm>
            <a:off x="323528" y="2276872"/>
            <a:ext cx="2808000" cy="4230000"/>
          </a:xfrm>
        </p:spPr>
      </p:pic>
      <p:sp>
        <p:nvSpPr>
          <p:cNvPr id="5" name="Прямоугольник 4"/>
          <p:cNvSpPr/>
          <p:nvPr/>
        </p:nvSpPr>
        <p:spPr>
          <a:xfrm>
            <a:off x="3779912" y="2348880"/>
            <a:ext cx="4572000" cy="3754874"/>
          </a:xfrm>
          <a:prstGeom prst="rect">
            <a:avLst/>
          </a:prstGeom>
        </p:spPr>
        <p:txBody>
          <a:bodyPr>
            <a:spAutoFit/>
          </a:bodyPr>
          <a:lstStyle/>
          <a:p>
            <a:r>
              <a:rPr lang="ru-RU" sz="1400" dirty="0" smtClean="0"/>
              <a:t>В годы Великой Отечественной войны Ольга </a:t>
            </a:r>
            <a:r>
              <a:rPr lang="ru-RU" sz="1400" dirty="0" err="1" smtClean="0"/>
              <a:t>Берггольц</a:t>
            </a:r>
            <a:r>
              <a:rPr lang="ru-RU" sz="1400" dirty="0" smtClean="0"/>
              <a:t> оставалась в осаждённом Ленинграде. С августа 1941 года она работала на радио, почти ежедневно обращаясь к жителям города. Каждое радиообращение Ольга </a:t>
            </a:r>
            <a:r>
              <a:rPr lang="ru-RU" sz="1400" dirty="0" err="1" smtClean="0"/>
              <a:t>Берггольц</a:t>
            </a:r>
            <a:r>
              <a:rPr lang="ru-RU" sz="1400" dirty="0" smtClean="0"/>
              <a:t> заканчивала своими стихами. И её стихи помогали ленинградцам выжить в промёрзшем блокадном городе и не потерять человеческого достоинства.</a:t>
            </a:r>
          </a:p>
          <a:p>
            <a:r>
              <a:rPr lang="ru-RU" sz="1400" dirty="0" smtClean="0"/>
              <a:t> В эту книгу вошли ее дневниковые записи, тексты </a:t>
            </a:r>
            <a:r>
              <a:rPr lang="ru-RU" sz="1400" dirty="0" err="1" smtClean="0"/>
              <a:t>радио-выступлений</a:t>
            </a:r>
            <a:r>
              <a:rPr lang="ru-RU" sz="1400" dirty="0" smtClean="0"/>
              <a:t>, относящиеся к тяжелому времени ленинградской блокады, и повесть «Дневные звезды», которую автор считала главной книгой своей жизни.</a:t>
            </a:r>
          </a:p>
          <a:p>
            <a:r>
              <a:rPr lang="ru-RU" sz="1400" dirty="0" smtClean="0"/>
              <a:t>Много прекрасных стихотворений в этом сборнике, много историй о том, как тяжело жилось блокадному городу и как умирали люди, и как выживали, несмотря ни на что.</a:t>
            </a:r>
            <a:endParaRPr lang="ru-RU"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764704"/>
            <a:ext cx="8229600" cy="1066800"/>
          </a:xfrm>
        </p:spPr>
        <p:txBody>
          <a:bodyPr>
            <a:normAutofit/>
          </a:bodyPr>
          <a:lstStyle/>
          <a:p>
            <a:r>
              <a:rPr lang="ru-RU" sz="2000" b="1" dirty="0" smtClean="0">
                <a:solidFill>
                  <a:schemeClr val="accent6">
                    <a:lumMod val="75000"/>
                  </a:schemeClr>
                </a:solidFill>
              </a:rPr>
              <a:t>Адамович, А. Блокадная книга / А. Адамович, </a:t>
            </a:r>
            <a:r>
              <a:rPr lang="ru-RU" sz="2000" b="1" dirty="0" smtClean="0">
                <a:solidFill>
                  <a:schemeClr val="accent6">
                    <a:lumMod val="75000"/>
                  </a:schemeClr>
                </a:solidFill>
              </a:rPr>
              <a:t/>
            </a:r>
            <a:br>
              <a:rPr lang="ru-RU" sz="2000" b="1" dirty="0" smtClean="0">
                <a:solidFill>
                  <a:schemeClr val="accent6">
                    <a:lumMod val="75000"/>
                  </a:schemeClr>
                </a:solidFill>
              </a:rPr>
            </a:br>
            <a:r>
              <a:rPr lang="ru-RU" sz="2000" b="1" dirty="0" smtClean="0">
                <a:solidFill>
                  <a:schemeClr val="accent6">
                    <a:lumMod val="75000"/>
                  </a:schemeClr>
                </a:solidFill>
              </a:rPr>
              <a:t>Д</a:t>
            </a:r>
            <a:r>
              <a:rPr lang="ru-RU" sz="2000" b="1" dirty="0" smtClean="0">
                <a:solidFill>
                  <a:schemeClr val="accent6">
                    <a:lumMod val="75000"/>
                  </a:schemeClr>
                </a:solidFill>
              </a:rPr>
              <a:t>. </a:t>
            </a:r>
            <a:r>
              <a:rPr lang="ru-RU" sz="2000" b="1" dirty="0" err="1" smtClean="0">
                <a:solidFill>
                  <a:schemeClr val="accent6">
                    <a:lumMod val="75000"/>
                  </a:schemeClr>
                </a:solidFill>
              </a:rPr>
              <a:t>Гранин</a:t>
            </a:r>
            <a:r>
              <a:rPr lang="ru-RU" sz="2000" b="1" dirty="0" smtClean="0">
                <a:solidFill>
                  <a:schemeClr val="accent6">
                    <a:lumMod val="75000"/>
                  </a:schemeClr>
                </a:solidFill>
              </a:rPr>
              <a:t>.- М</a:t>
            </a:r>
            <a:r>
              <a:rPr lang="ru-RU" sz="2000" b="1" dirty="0" smtClean="0">
                <a:solidFill>
                  <a:schemeClr val="accent6">
                    <a:lumMod val="75000"/>
                  </a:schemeClr>
                </a:solidFill>
              </a:rPr>
              <a:t>.: Сов. писатель, 1991.-720 с.</a:t>
            </a:r>
            <a:endParaRPr lang="ru-RU" sz="2000" dirty="0">
              <a:solidFill>
                <a:schemeClr val="accent6">
                  <a:lumMod val="75000"/>
                </a:schemeClr>
              </a:solidFill>
            </a:endParaRPr>
          </a:p>
        </p:txBody>
      </p:sp>
      <p:pic>
        <p:nvPicPr>
          <p:cNvPr id="4" name="Содержимое 3" descr="156-235_Блокадная_книга.jpg"/>
          <p:cNvPicPr>
            <a:picLocks noGrp="1" noChangeAspect="1"/>
          </p:cNvPicPr>
          <p:nvPr>
            <p:ph idx="1"/>
          </p:nvPr>
        </p:nvPicPr>
        <p:blipFill>
          <a:blip r:embed="rId2" cstate="print"/>
          <a:stretch>
            <a:fillRect/>
          </a:stretch>
        </p:blipFill>
        <p:spPr>
          <a:xfrm>
            <a:off x="395536" y="2060848"/>
            <a:ext cx="2808312" cy="4230470"/>
          </a:xfrm>
        </p:spPr>
      </p:pic>
      <p:sp>
        <p:nvSpPr>
          <p:cNvPr id="5" name="Прямоугольник 4"/>
          <p:cNvSpPr/>
          <p:nvPr/>
        </p:nvSpPr>
        <p:spPr>
          <a:xfrm>
            <a:off x="3851920" y="1916832"/>
            <a:ext cx="4572000" cy="4616648"/>
          </a:xfrm>
          <a:prstGeom prst="rect">
            <a:avLst/>
          </a:prstGeom>
        </p:spPr>
        <p:txBody>
          <a:bodyPr>
            <a:spAutoFit/>
          </a:bodyPr>
          <a:lstStyle/>
          <a:p>
            <a:r>
              <a:rPr lang="ru-RU" sz="1400" dirty="0" smtClean="0"/>
              <a:t>Это одновременно страшная и прекрасная книга двух замечательных писателей-классиков представляет собой собрание настоящих воспоминаний блокадников, причем авторы старались как можно точнее передать мысли участников тех страшных лет. Тяжело представить, как люди могли жить в таких условиях, именно жить, а не выживать. Голод, холод и постоянные артобстрелы.</a:t>
            </a:r>
          </a:p>
          <a:p>
            <a:r>
              <a:rPr lang="ru-RU" sz="1400" dirty="0" smtClean="0"/>
              <a:t>Книга заставляет задуматься о простых человеческих ценностях, на которые в мирной жизни мы не обращаем внимания - о взаимопомощи, доброте, чести, самоотверженности и долге. Это произведение должен прочитать каждый, чтобы никогда ни у кого и мысли не появилось, задавать глупые вопросы о том «а нужна ли была блокада?» Мы стали забывать о цене, которую заплатили за нас, чтобы мы жили, а мы должны помнить, потому что мы навсегда в долгу у тех, кто не выжил, остался навечно в блокадном Ленинграде…</a:t>
            </a:r>
            <a:endParaRPr lang="ru-RU"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836712"/>
            <a:ext cx="8229600" cy="1066800"/>
          </a:xfrm>
        </p:spPr>
        <p:txBody>
          <a:bodyPr>
            <a:normAutofit/>
          </a:bodyPr>
          <a:lstStyle/>
          <a:p>
            <a:r>
              <a:rPr lang="ru-RU" sz="2000" b="1" dirty="0" err="1" smtClean="0">
                <a:solidFill>
                  <a:srgbClr val="0070C0"/>
                </a:solidFill>
              </a:rPr>
              <a:t>Гранин</a:t>
            </a:r>
            <a:r>
              <a:rPr lang="ru-RU" sz="2000" b="1" dirty="0" smtClean="0">
                <a:solidFill>
                  <a:srgbClr val="0070C0"/>
                </a:solidFill>
              </a:rPr>
              <a:t> Д.А. Простить и помнить. – М.: Азбука-Аттикус, 2018. – 926 с.</a:t>
            </a:r>
            <a:endParaRPr lang="ru-RU" sz="2000" b="1" dirty="0">
              <a:solidFill>
                <a:srgbClr val="0070C0"/>
              </a:solidFill>
            </a:endParaRPr>
          </a:p>
        </p:txBody>
      </p:sp>
      <p:pic>
        <p:nvPicPr>
          <p:cNvPr id="4" name="Содержимое 3" descr="237206.jpg"/>
          <p:cNvPicPr>
            <a:picLocks noGrp="1" noChangeAspect="1"/>
          </p:cNvPicPr>
          <p:nvPr>
            <p:ph idx="1"/>
          </p:nvPr>
        </p:nvPicPr>
        <p:blipFill>
          <a:blip r:embed="rId2" cstate="print"/>
          <a:stretch>
            <a:fillRect/>
          </a:stretch>
        </p:blipFill>
        <p:spPr>
          <a:xfrm>
            <a:off x="395536" y="2204864"/>
            <a:ext cx="2814872" cy="4230000"/>
          </a:xfrm>
        </p:spPr>
      </p:pic>
      <p:sp>
        <p:nvSpPr>
          <p:cNvPr id="5" name="Прямоугольник 4"/>
          <p:cNvSpPr/>
          <p:nvPr/>
        </p:nvSpPr>
        <p:spPr>
          <a:xfrm>
            <a:off x="3707904" y="2060848"/>
            <a:ext cx="4572000" cy="4524315"/>
          </a:xfrm>
          <a:prstGeom prst="rect">
            <a:avLst/>
          </a:prstGeom>
        </p:spPr>
        <p:txBody>
          <a:bodyPr>
            <a:spAutoFit/>
          </a:bodyPr>
          <a:lstStyle/>
          <a:p>
            <a:r>
              <a:rPr lang="ru-RU" sz="1200" dirty="0" smtClean="0"/>
              <a:t>Даниил Александрович </a:t>
            </a:r>
            <a:r>
              <a:rPr lang="ru-RU" sz="1200" dirty="0" err="1" smtClean="0"/>
              <a:t>Гранин</a:t>
            </a:r>
            <a:r>
              <a:rPr lang="ru-RU" sz="1200" dirty="0" smtClean="0"/>
              <a:t> — классик русской литературы, солдат Второй мировой войны, общественный деятель, почетный гражданин </a:t>
            </a:r>
            <a:r>
              <a:rPr lang="ru-RU" sz="1200" dirty="0" smtClean="0"/>
              <a:t>Санкт-Петербурга</a:t>
            </a:r>
            <a:r>
              <a:rPr lang="ru-RU" sz="1200" dirty="0" smtClean="0"/>
              <a:t>, лауреат литературных и государственных премий. В книгу «Простить и помнить» вошли два романа Д. А. </a:t>
            </a:r>
            <a:r>
              <a:rPr lang="ru-RU" sz="1200" dirty="0" err="1" smtClean="0"/>
              <a:t>Гранина</a:t>
            </a:r>
            <a:r>
              <a:rPr lang="ru-RU" sz="1200" dirty="0" smtClean="0"/>
              <a:t> — "Иду на грозу" и "Мой лейтенант", а также наиболее известные повести, рассказы и публицистические тексты. Роман "Мой лейтенант" был опубликован относительно недавно, в 2011 году. А в 2012 году "Мой лейтенант" стал победителем национальной литературной премии "Большая книга" и специальный приз «За честь и достоинство». Роман Д. </a:t>
            </a:r>
            <a:r>
              <a:rPr lang="ru-RU" sz="1200" dirty="0" err="1" smtClean="0"/>
              <a:t>Гранина</a:t>
            </a:r>
            <a:r>
              <a:rPr lang="ru-RU" sz="1200" dirty="0" smtClean="0"/>
              <a:t> «Мой лейтенант» - книга о защитниках Ленинграда, о первых днях войны, о мужестве и героизме, о вере и любви, о правде. В книге мы видим новый взгляд на Великую Отечественную войну, взгляд изнутри, прямиком из окопов и траншей. Главный герой книги – молодой инженер ленинградского оборонного завода отправляется в ополчение при наступлении войны. Он проходит всю войну и возвращается домой живым. Основная тема романа заключается в изображении событий периода Великой Отечественной войны глазами обычного рядового солдата, представляющего собой одного из многих победителей того жестокого времени, кому удается выжить в непереносимых нечеловеческих условиях.</a:t>
            </a:r>
            <a:endParaRPr lang="ru-RU"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908720"/>
            <a:ext cx="8229600" cy="1277888"/>
          </a:xfrm>
        </p:spPr>
        <p:txBody>
          <a:bodyPr>
            <a:noAutofit/>
          </a:bodyPr>
          <a:lstStyle/>
          <a:p>
            <a:r>
              <a:rPr lang="ru-RU" sz="1800" b="1" dirty="0" smtClean="0">
                <a:solidFill>
                  <a:schemeClr val="accent6">
                    <a:lumMod val="75000"/>
                  </a:schemeClr>
                </a:solidFill>
              </a:rPr>
              <a:t>Чаковский, А. Б. Блокада: Роман в 2 т. Т. 1.Кн. 1, 2 и 3 / А. Б. </a:t>
            </a:r>
            <a:r>
              <a:rPr lang="ru-RU" sz="1800" b="1" dirty="0" err="1" smtClean="0">
                <a:solidFill>
                  <a:schemeClr val="accent6">
                    <a:lumMod val="75000"/>
                  </a:schemeClr>
                </a:solidFill>
              </a:rPr>
              <a:t>Чаковский.-М</a:t>
            </a:r>
            <a:r>
              <a:rPr lang="ru-RU" sz="1800" b="1" dirty="0" smtClean="0">
                <a:solidFill>
                  <a:schemeClr val="accent6">
                    <a:lumMod val="75000"/>
                  </a:schemeClr>
                </a:solidFill>
              </a:rPr>
              <a:t>.: Вече, 2014.-672 с.</a:t>
            </a:r>
            <a:r>
              <a:rPr lang="ru-RU" sz="1800" dirty="0" smtClean="0">
                <a:solidFill>
                  <a:schemeClr val="accent6">
                    <a:lumMod val="75000"/>
                  </a:schemeClr>
                </a:solidFill>
              </a:rPr>
              <a:t/>
            </a:r>
            <a:br>
              <a:rPr lang="ru-RU" sz="1800" dirty="0" smtClean="0">
                <a:solidFill>
                  <a:schemeClr val="accent6">
                    <a:lumMod val="75000"/>
                  </a:schemeClr>
                </a:solidFill>
              </a:rPr>
            </a:br>
            <a:r>
              <a:rPr lang="ru-RU" sz="1800" b="1" dirty="0" smtClean="0">
                <a:solidFill>
                  <a:schemeClr val="accent6">
                    <a:lumMod val="75000"/>
                  </a:schemeClr>
                </a:solidFill>
              </a:rPr>
              <a:t>Чаковский, А. Б. Блокада: Роман в 2 т. Т. 2 .Кн. 4, и 5 / А. Б. </a:t>
            </a:r>
            <a:r>
              <a:rPr lang="ru-RU" sz="1800" b="1" dirty="0" err="1" smtClean="0">
                <a:solidFill>
                  <a:schemeClr val="accent6">
                    <a:lumMod val="75000"/>
                  </a:schemeClr>
                </a:solidFill>
              </a:rPr>
              <a:t>Чаковский.-М</a:t>
            </a:r>
            <a:r>
              <a:rPr lang="ru-RU" sz="1800" b="1" dirty="0" smtClean="0">
                <a:solidFill>
                  <a:schemeClr val="accent6">
                    <a:lumMod val="75000"/>
                  </a:schemeClr>
                </a:solidFill>
              </a:rPr>
              <a:t>.: Вече, 2014.-816 с.</a:t>
            </a:r>
            <a:r>
              <a:rPr lang="ru-RU" sz="1800" dirty="0" smtClean="0">
                <a:solidFill>
                  <a:schemeClr val="accent6">
                    <a:lumMod val="75000"/>
                  </a:schemeClr>
                </a:solidFill>
              </a:rPr>
              <a:t/>
            </a:r>
            <a:br>
              <a:rPr lang="ru-RU" sz="1800" dirty="0" smtClean="0">
                <a:solidFill>
                  <a:schemeClr val="accent6">
                    <a:lumMod val="75000"/>
                  </a:schemeClr>
                </a:solidFill>
              </a:rPr>
            </a:br>
            <a:endParaRPr lang="ru-RU" sz="1800" dirty="0">
              <a:solidFill>
                <a:schemeClr val="accent6">
                  <a:lumMod val="75000"/>
                </a:schemeClr>
              </a:solidFill>
            </a:endParaRPr>
          </a:p>
        </p:txBody>
      </p:sp>
      <p:pic>
        <p:nvPicPr>
          <p:cNvPr id="4" name="Содержимое 3" descr="156-248_Чаковский_Блокада.jpg"/>
          <p:cNvPicPr>
            <a:picLocks noGrp="1" noChangeAspect="1"/>
          </p:cNvPicPr>
          <p:nvPr>
            <p:ph idx="1"/>
          </p:nvPr>
        </p:nvPicPr>
        <p:blipFill>
          <a:blip r:embed="rId2" cstate="print"/>
          <a:stretch>
            <a:fillRect/>
          </a:stretch>
        </p:blipFill>
        <p:spPr>
          <a:xfrm>
            <a:off x="467544" y="2060848"/>
            <a:ext cx="2808000" cy="4464001"/>
          </a:xfrm>
        </p:spPr>
      </p:pic>
      <p:sp>
        <p:nvSpPr>
          <p:cNvPr id="5" name="Прямоугольник 4"/>
          <p:cNvSpPr/>
          <p:nvPr/>
        </p:nvSpPr>
        <p:spPr>
          <a:xfrm>
            <a:off x="3779912" y="2276872"/>
            <a:ext cx="4572000" cy="4031873"/>
          </a:xfrm>
          <a:prstGeom prst="rect">
            <a:avLst/>
          </a:prstGeom>
        </p:spPr>
        <p:txBody>
          <a:bodyPr>
            <a:spAutoFit/>
          </a:bodyPr>
          <a:lstStyle/>
          <a:p>
            <a:r>
              <a:rPr lang="ru-RU" sz="1400" dirty="0" smtClean="0"/>
              <a:t>Это глобальное, масштабное произведение о блокаде г. Ленинграда в 5-ти томах, оно охватывает период с начала войны по первый прорыв блокады Ленинграда. Автор выступает в произведении как активный участник происходящего, он прямо высказывает симпатии и антипатии, отмечает нерешенность, сложность многих вопросов того времени и делится своими мыслями с читателями.</a:t>
            </a:r>
          </a:p>
          <a:p>
            <a:r>
              <a:rPr lang="ru-RU" sz="1400" dirty="0" smtClean="0"/>
              <a:t>В книге описывается состояние города Ленинграда во время блокады, его атмосфера, трудные будни его жителей, защитников на фронте, тружеников внутри города, причем показана все на фоне нескольких человеческих жизней, абсолютно разных судеб. Сюжет романа лег в основу одноименной </a:t>
            </a:r>
            <a:r>
              <a:rPr lang="ru-RU" sz="1400" dirty="0" err="1" smtClean="0"/>
              <a:t>киноэпопеи</a:t>
            </a:r>
            <a:r>
              <a:rPr lang="ru-RU" sz="1400" dirty="0" smtClean="0"/>
              <a:t>, посвященной стойкости и героизму ленинградцев, выстоявших и не сломившихся в смертельном противостоянии с врагом</a:t>
            </a:r>
            <a:r>
              <a:rPr lang="ru-RU" dirty="0" smtClean="0"/>
              <a:t>.</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908720"/>
            <a:ext cx="8229600" cy="1066800"/>
          </a:xfrm>
        </p:spPr>
        <p:txBody>
          <a:bodyPr>
            <a:normAutofit/>
          </a:bodyPr>
          <a:lstStyle/>
          <a:p>
            <a:r>
              <a:rPr lang="ru-RU" sz="2000" b="1" dirty="0" smtClean="0">
                <a:solidFill>
                  <a:schemeClr val="accent6">
                    <a:lumMod val="75000"/>
                  </a:schemeClr>
                </a:solidFill>
              </a:rPr>
              <a:t>Чуковский, Н. К. Балтийское небо: Роман / Н. К. </a:t>
            </a:r>
            <a:r>
              <a:rPr lang="ru-RU" sz="2000" b="1" dirty="0" err="1" smtClean="0">
                <a:solidFill>
                  <a:schemeClr val="accent6">
                    <a:lumMod val="75000"/>
                  </a:schemeClr>
                </a:solidFill>
              </a:rPr>
              <a:t>Чуковский.-М</a:t>
            </a:r>
            <a:r>
              <a:rPr lang="ru-RU" sz="2000" b="1" dirty="0" smtClean="0">
                <a:solidFill>
                  <a:schemeClr val="accent6">
                    <a:lumMod val="75000"/>
                  </a:schemeClr>
                </a:solidFill>
              </a:rPr>
              <a:t>.: </a:t>
            </a:r>
            <a:r>
              <a:rPr lang="ru-RU" sz="2000" b="1" dirty="0" err="1" smtClean="0">
                <a:solidFill>
                  <a:schemeClr val="accent6">
                    <a:lumMod val="75000"/>
                  </a:schemeClr>
                </a:solidFill>
              </a:rPr>
              <a:t>Худож</a:t>
            </a:r>
            <a:r>
              <a:rPr lang="ru-RU" sz="2000" b="1" dirty="0" smtClean="0">
                <a:solidFill>
                  <a:schemeClr val="accent6">
                    <a:lumMod val="75000"/>
                  </a:schemeClr>
                </a:solidFill>
              </a:rPr>
              <a:t>. лит., 1989.-507 с.</a:t>
            </a:r>
            <a:endParaRPr lang="ru-RU" sz="2000" dirty="0">
              <a:solidFill>
                <a:schemeClr val="accent6">
                  <a:lumMod val="75000"/>
                </a:schemeClr>
              </a:solidFill>
            </a:endParaRPr>
          </a:p>
        </p:txBody>
      </p:sp>
      <p:pic>
        <p:nvPicPr>
          <p:cNvPr id="4" name="Содержимое 3" descr="157-249_Балтийское_небо.jpg"/>
          <p:cNvPicPr>
            <a:picLocks noGrp="1" noChangeAspect="1"/>
          </p:cNvPicPr>
          <p:nvPr>
            <p:ph idx="1"/>
          </p:nvPr>
        </p:nvPicPr>
        <p:blipFill>
          <a:blip r:embed="rId2" cstate="print"/>
          <a:stretch>
            <a:fillRect/>
          </a:stretch>
        </p:blipFill>
        <p:spPr>
          <a:xfrm>
            <a:off x="395536" y="2132856"/>
            <a:ext cx="2808000" cy="4453453"/>
          </a:xfrm>
        </p:spPr>
      </p:pic>
      <p:sp>
        <p:nvSpPr>
          <p:cNvPr id="5" name="Прямоугольник 4"/>
          <p:cNvSpPr/>
          <p:nvPr/>
        </p:nvSpPr>
        <p:spPr>
          <a:xfrm>
            <a:off x="3779912" y="2060848"/>
            <a:ext cx="4572000" cy="4662815"/>
          </a:xfrm>
          <a:prstGeom prst="rect">
            <a:avLst/>
          </a:prstGeom>
        </p:spPr>
        <p:txBody>
          <a:bodyPr>
            <a:spAutoFit/>
          </a:bodyPr>
          <a:lstStyle/>
          <a:p>
            <a:r>
              <a:rPr lang="ru-RU" sz="1100" dirty="0" smtClean="0"/>
              <a:t>Сын прославленного детского поэта и переводчика Корнея Чуковского. В 1939 году он был призван в армию, принимал участие в советско-финской войне. С первого дня Великой Отечественной войны был на фронте военным корреспондентом газеты «Красный Балтийский флот». Участник обороны Ленинграда, во время блокады оставался в городе.</a:t>
            </a:r>
          </a:p>
          <a:p>
            <a:r>
              <a:rPr lang="ru-RU" sz="1100" dirty="0" smtClean="0"/>
              <a:t>Роман «Балтийское небо» рассказывает о подвиге лётчиков-истребителей одного из авиационных полков Балтийского флота во время обороны Ленинграда 1941-го - 1944-го годов. Параллельно здесь описываются тяжёлая жизнь и героический труд ленинградцев в невыносимых условиях полной блокады города, при почти полном отсутствии еды, тепла, света, транспорта.</a:t>
            </a:r>
          </a:p>
          <a:p>
            <a:r>
              <a:rPr lang="ru-RU" sz="1100" dirty="0" smtClean="0"/>
              <a:t> В произведении описываются бои с осаждавшими Ленинград фашистами, смерть друзей и близких от пуль и голода, разлучённые семьи и трогательная любовь на передовой. Учитывая, что роман писался в сталинское время, автор постарался максимально смягчить картины ужасов первой блокадной зимы, поэтому о массовой гибели ленинградцев от голода в нём написано </a:t>
            </a:r>
            <a:r>
              <a:rPr lang="ru-RU" sz="1100" dirty="0" err="1" smtClean="0"/>
              <a:t>как-бы</a:t>
            </a:r>
            <a:r>
              <a:rPr lang="ru-RU" sz="1100" dirty="0" smtClean="0"/>
              <a:t> вскользь, но, тем не менее, даже того, что есть, хватает, чтобы прочувствовать трагизм войны, горе и отчаяние людей.</a:t>
            </a:r>
          </a:p>
          <a:p>
            <a:r>
              <a:rPr lang="ru-RU" sz="1100" dirty="0" smtClean="0"/>
              <a:t>Знаменитый роман стал основой для одноименного фильма, которой до сих пор, несмотря на то, что с момента выхода на экраны прошло уже более полувека, остается лучшим кинематографическим произведением о </a:t>
            </a:r>
            <a:r>
              <a:rPr lang="ru-RU" sz="1100" b="1" i="1" dirty="0" smtClean="0"/>
              <a:t>Блокаде и Битве за Ленинград.</a:t>
            </a:r>
            <a:endParaRPr lang="ru-RU" sz="1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err="1" smtClean="0">
                <a:solidFill>
                  <a:schemeClr val="accent6"/>
                </a:solidFill>
              </a:rPr>
              <a:t>Ардаматский</a:t>
            </a:r>
            <a:r>
              <a:rPr lang="ru-RU" sz="2000" b="1" dirty="0" smtClean="0">
                <a:solidFill>
                  <a:schemeClr val="accent6"/>
                </a:solidFill>
              </a:rPr>
              <a:t>, </a:t>
            </a:r>
            <a:r>
              <a:rPr lang="ru-RU" sz="2000" b="1" dirty="0" smtClean="0">
                <a:solidFill>
                  <a:schemeClr val="accent6"/>
                </a:solidFill>
              </a:rPr>
              <a:t>В.И. Ленинградская</a:t>
            </a:r>
            <a:r>
              <a:rPr lang="ru-RU" sz="2000" b="1" dirty="0" smtClean="0">
                <a:solidFill>
                  <a:schemeClr val="accent6"/>
                </a:solidFill>
              </a:rPr>
              <a:t> зима : роман : 12+ / Василий </a:t>
            </a:r>
            <a:r>
              <a:rPr lang="ru-RU" sz="2000" b="1" dirty="0" err="1" smtClean="0">
                <a:solidFill>
                  <a:schemeClr val="accent6"/>
                </a:solidFill>
              </a:rPr>
              <a:t>Ардаматский</a:t>
            </a:r>
            <a:r>
              <a:rPr lang="ru-RU" sz="2000" b="1" dirty="0" smtClean="0">
                <a:solidFill>
                  <a:schemeClr val="accent6"/>
                </a:solidFill>
              </a:rPr>
              <a:t>. - Москва : Вече, </a:t>
            </a:r>
            <a:r>
              <a:rPr lang="ru-RU" sz="2000" b="1" dirty="0" err="1" smtClean="0">
                <a:solidFill>
                  <a:schemeClr val="accent6"/>
                </a:solidFill>
              </a:rPr>
              <a:t>cop</a:t>
            </a:r>
            <a:r>
              <a:rPr lang="ru-RU" sz="2000" b="1" dirty="0" smtClean="0">
                <a:solidFill>
                  <a:schemeClr val="accent6"/>
                </a:solidFill>
              </a:rPr>
              <a:t>. 2020. - 268, [3] </a:t>
            </a:r>
            <a:r>
              <a:rPr lang="ru-RU" sz="2000" b="1" dirty="0" smtClean="0">
                <a:solidFill>
                  <a:schemeClr val="accent6"/>
                </a:solidFill>
              </a:rPr>
              <a:t>с.</a:t>
            </a:r>
            <a:endParaRPr lang="ru-RU" sz="2000" b="1" dirty="0">
              <a:solidFill>
                <a:schemeClr val="accent6"/>
              </a:solidFill>
            </a:endParaRPr>
          </a:p>
        </p:txBody>
      </p:sp>
      <p:pic>
        <p:nvPicPr>
          <p:cNvPr id="4" name="Содержимое 3" descr="133814.jpg"/>
          <p:cNvPicPr>
            <a:picLocks noGrp="1" noChangeAspect="1"/>
          </p:cNvPicPr>
          <p:nvPr>
            <p:ph idx="1"/>
          </p:nvPr>
        </p:nvPicPr>
        <p:blipFill>
          <a:blip r:embed="rId2" cstate="print"/>
          <a:stretch>
            <a:fillRect/>
          </a:stretch>
        </p:blipFill>
        <p:spPr>
          <a:xfrm>
            <a:off x="611560" y="2276872"/>
            <a:ext cx="2836714" cy="4230000"/>
          </a:xfrm>
        </p:spPr>
      </p:pic>
      <p:sp>
        <p:nvSpPr>
          <p:cNvPr id="5" name="Прямоугольник 4"/>
          <p:cNvSpPr/>
          <p:nvPr/>
        </p:nvSpPr>
        <p:spPr>
          <a:xfrm>
            <a:off x="3995936" y="2708920"/>
            <a:ext cx="4572000" cy="3416320"/>
          </a:xfrm>
          <a:prstGeom prst="rect">
            <a:avLst/>
          </a:prstGeom>
        </p:spPr>
        <p:txBody>
          <a:bodyPr>
            <a:spAutoFit/>
          </a:bodyPr>
          <a:lstStyle/>
          <a:p>
            <a:r>
              <a:rPr lang="ru-RU" sz="1200" dirty="0" smtClean="0"/>
              <a:t>Еще до войны германская разведка - </a:t>
            </a:r>
            <a:r>
              <a:rPr lang="ru-RU" sz="1200" dirty="0" err="1" smtClean="0"/>
              <a:t>абвер</a:t>
            </a:r>
            <a:r>
              <a:rPr lang="ru-RU" sz="1200" dirty="0" smtClean="0"/>
              <a:t>, широко вербовала агентуру в Советском Союзе, не был исключением и Ленинград. В дни блокады противостояние между </a:t>
            </a:r>
            <a:r>
              <a:rPr lang="ru-RU" sz="1200" dirty="0" err="1" smtClean="0"/>
              <a:t>абвером</a:t>
            </a:r>
            <a:r>
              <a:rPr lang="ru-RU" sz="1200" dirty="0" smtClean="0"/>
              <a:t> и советской разведкой в городе приобрело совсем другие формы и масштабы.</a:t>
            </a:r>
            <a:br>
              <a:rPr lang="ru-RU" sz="1200" dirty="0" smtClean="0"/>
            </a:br>
            <a:r>
              <a:rPr lang="ru-RU" sz="1200" dirty="0" smtClean="0"/>
              <a:t/>
            </a:r>
            <a:br>
              <a:rPr lang="ru-RU" sz="1200" dirty="0" smtClean="0"/>
            </a:br>
            <a:r>
              <a:rPr lang="ru-RU" sz="1200" dirty="0" smtClean="0"/>
              <a:t>О работе советской контрразведки в блокадном Ленинграде написано </a:t>
            </a:r>
            <a:r>
              <a:rPr lang="ru-RU" sz="1200" dirty="0" smtClean="0"/>
              <a:t>немало</a:t>
            </a:r>
            <a:r>
              <a:rPr lang="ru-RU" sz="1200" dirty="0" smtClean="0"/>
              <a:t>, но повесть В.А. </a:t>
            </a:r>
            <a:r>
              <a:rPr lang="ru-RU" sz="1200" dirty="0" err="1" smtClean="0"/>
              <a:t>Ардаматского</a:t>
            </a:r>
            <a:r>
              <a:rPr lang="ru-RU" sz="1200" dirty="0" smtClean="0"/>
              <a:t> показывает совсем другую сторону ее деятельности: борьбу с вражеской агентурой - пятой колонной, завербованной </a:t>
            </a:r>
            <a:r>
              <a:rPr lang="ru-RU" sz="1200" dirty="0" smtClean="0"/>
              <a:t>Абвером </a:t>
            </a:r>
            <a:r>
              <a:rPr lang="ru-RU" sz="1200" dirty="0" smtClean="0"/>
              <a:t>еще накануне войны. События, рассказанные автором, знакомы ему не понаслышке - в годы войны он работал радиокорреспондентом в осажденном городе и был свидетелем блокады и схватки разведок. Произведения </a:t>
            </a:r>
            <a:r>
              <a:rPr lang="ru-RU" sz="1200" dirty="0" err="1" smtClean="0"/>
              <a:t>Ардаматского</a:t>
            </a:r>
            <a:r>
              <a:rPr lang="ru-RU" sz="1200" dirty="0" smtClean="0"/>
              <a:t> о контрразведке были высоко оценены профессионалами - он стал лауреатом премии КГБ в области литературы, был награжден золотой медалью имени Н. Кузнецова, а Рудольф Абель считал их очень правдивыми.</a:t>
            </a:r>
            <a:endParaRPr lang="ru-RU"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484784"/>
            <a:ext cx="8229600" cy="4325112"/>
          </a:xfrm>
        </p:spPr>
        <p:txBody>
          <a:bodyPr>
            <a:normAutofit fontScale="85000" lnSpcReduction="10000"/>
          </a:bodyPr>
          <a:lstStyle/>
          <a:p>
            <a:r>
              <a:rPr lang="ru-RU" dirty="0" smtClean="0"/>
              <a:t>В повести кадровый немецкий разведчик </a:t>
            </a:r>
            <a:r>
              <a:rPr lang="ru-RU" dirty="0" err="1" smtClean="0"/>
              <a:t>Михель</a:t>
            </a:r>
            <a:r>
              <a:rPr lang="ru-RU" dirty="0" smtClean="0"/>
              <a:t> Эрик Аксель, успешно действовавший против Испанской республики в 1936-1939 гг., вербует в Ленинграде советских граждан, которые после начала войны должны были стать основой для вражеской пятой колонны, однако работа гитлеровской агентуры была сорвана советской контрразведкой и бдительностью ленинградцев.</a:t>
            </a:r>
            <a:br>
              <a:rPr lang="ru-RU" dirty="0" smtClean="0"/>
            </a:br>
            <a:r>
              <a:rPr lang="ru-RU" dirty="0" smtClean="0"/>
              <a:t>В годы Великой Отечественной войны Василий </a:t>
            </a:r>
            <a:r>
              <a:rPr lang="ru-RU" dirty="0" err="1" smtClean="0"/>
              <a:t>Ардаматский</a:t>
            </a:r>
            <a:r>
              <a:rPr lang="ru-RU" dirty="0" smtClean="0"/>
              <a:t> вел дневники, а предлагаемая книга стала итогом всего того, что писатель увидел и пережил в те грозные дни в Ленинграде.</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398</TotalTime>
  <Words>1097</Words>
  <Application>Microsoft Office PowerPoint</Application>
  <PresentationFormat>Экран (4:3)</PresentationFormat>
  <Paragraphs>50</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Городская</vt:lpstr>
      <vt:lpstr>900 ДНЕЙ ВО ИМЯ ЖИЗНИ</vt:lpstr>
      <vt:lpstr>27 января 2025 года исполняется 81 год со дня полного освобождения Ленинграда от фашистской блокады</vt:lpstr>
      <vt:lpstr>Берггольц, О. Ф. Дневные звезды. Говорит Ленинград / О.Ф. Берггольц. -М.: Правда, 1990.-477 с.</vt:lpstr>
      <vt:lpstr>Адамович, А. Блокадная книга / А. Адамович,  Д. Гранин.- М.: Сов. писатель, 1991.-720 с.</vt:lpstr>
      <vt:lpstr>Гранин Д.А. Простить и помнить. – М.: Азбука-Аттикус, 2018. – 926 с.</vt:lpstr>
      <vt:lpstr>Чаковский, А. Б. Блокада: Роман в 2 т. Т. 1.Кн. 1, 2 и 3 / А. Б. Чаковский.-М.: Вече, 2014.-672 с. Чаковский, А. Б. Блокада: Роман в 2 т. Т. 2 .Кн. 4, и 5 / А. Б. Чаковский.-М.: Вече, 2014.-816 с. </vt:lpstr>
      <vt:lpstr>Чуковский, Н. К. Балтийское небо: Роман / Н. К. Чуковский.-М.: Худож. лит., 1989.-507 с.</vt:lpstr>
      <vt:lpstr>Ардаматский, В.И. Ленинградская зима : роман : 12+ / Василий Ардаматский. - Москва : Вече, cop. 2020. - 268, [3] с.</vt:lpstr>
      <vt:lpstr>Слайд 9</vt:lpstr>
      <vt:lpstr>Гинзбург Л.Я. Записки блокадного человека / Лидия Яковлевна Гинзбург. - Москва: АСТ, 2021. - 352 с. -  </vt:lpstr>
      <vt:lpstr>Лихачёв Д.С. Как мы выжили / Дмитрий Сергеевич Лихачёв. - Москва: АСТ, 2023. - 256 с. - (Блокада Ленинграда. Дневники Памяти).</vt:lpstr>
      <vt:lpstr>Инбер В. Почти три года: Ленинградский дневник/ Вера Инбер. – Москва: АСТ, 2022. - 320 с. 16+ </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900 ДНЕЙ ВО ИМЯ ЖИЗНИ</dc:title>
  <dc:creator>Заведующая библиотекой</dc:creator>
  <cp:lastModifiedBy>Зав. библиотекой</cp:lastModifiedBy>
  <cp:revision>38</cp:revision>
  <dcterms:created xsi:type="dcterms:W3CDTF">2025-01-27T06:29:21Z</dcterms:created>
  <dcterms:modified xsi:type="dcterms:W3CDTF">2025-01-27T13:18:24Z</dcterms:modified>
</cp:coreProperties>
</file>